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79" r:id="rId13"/>
    <p:sldId id="266" r:id="rId14"/>
    <p:sldId id="267" r:id="rId15"/>
    <p:sldId id="268" r:id="rId16"/>
    <p:sldId id="269" r:id="rId17"/>
    <p:sldId id="270" r:id="rId18"/>
    <p:sldId id="280" r:id="rId19"/>
    <p:sldId id="271" r:id="rId20"/>
    <p:sldId id="272" r:id="rId21"/>
    <p:sldId id="273" r:id="rId22"/>
    <p:sldId id="274" r:id="rId23"/>
    <p:sldId id="275" r:id="rId24"/>
    <p:sldId id="276" r:id="rId25"/>
    <p:sldId id="277" r:id="rId26"/>
    <p:sldId id="278" r:id="rId27"/>
  </p:sldIdLst>
  <p:sldSz cx="12192000" cy="6858000"/>
  <p:notesSz cx="6858000" cy="9144000"/>
  <p:embeddedFontLst>
    <p:embeddedFont>
      <p:font typeface="Calibri" pitchFamily="34" charset="0"/>
      <p:regular r:id="rId29"/>
      <p:bold r:id="rId30"/>
      <p:italic r:id="rId31"/>
      <p:boldItalic r:id="rId32"/>
    </p:embeddedFont>
    <p:embeddedFont>
      <p:font typeface="Jacques Francois Shadow" charset="0"/>
      <p:regular r:id="rId33"/>
    </p:embeddedFont>
    <p:embeddedFont>
      <p:font typeface="Bookman Old Style" pitchFamily="18" charset="0"/>
      <p:regular r:id="rId34"/>
      <p:bold r:id="rId35"/>
      <p:italic r:id="rId36"/>
      <p:boldItalic r:id="rId37"/>
    </p:embeddedFont>
    <p:embeddedFont>
      <p:font typeface="Roboto"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34"/>
        <p:cNvGrpSpPr/>
        <p:nvPr/>
      </p:nvGrpSpPr>
      <p:grpSpPr>
        <a:xfrm>
          <a:off x="0" y="0"/>
          <a:ext cx="0" cy="0"/>
          <a:chOff x="0" y="0"/>
          <a:chExt cx="0" cy="0"/>
        </a:xfrm>
      </p:grpSpPr>
      <p:sp>
        <p:nvSpPr>
          <p:cNvPr id="35" name="Google Shape;35;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SDO6h439wR8"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c9rDchr7Ts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
        <p:cNvGrpSpPr/>
        <p:nvPr/>
      </p:nvGrpSpPr>
      <p:grpSpPr>
        <a:xfrm>
          <a:off x="0" y="0"/>
          <a:ext cx="0" cy="0"/>
          <a:chOff x="0" y="0"/>
          <a:chExt cx="0" cy="0"/>
        </a:xfrm>
      </p:grpSpPr>
      <p:sp>
        <p:nvSpPr>
          <p:cNvPr id="96" name="Google Shape;96;p15"/>
          <p:cNvSpPr/>
          <p:nvPr/>
        </p:nvSpPr>
        <p:spPr>
          <a:xfrm>
            <a:off x="0" y="-1"/>
            <a:ext cx="12192000" cy="68580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15"/>
          <p:cNvPicPr preferRelativeResize="0"/>
          <p:nvPr/>
        </p:nvPicPr>
        <p:blipFill rotWithShape="1">
          <a:blip r:embed="rId3">
            <a:alphaModFix/>
          </a:blip>
          <a:srcRect t="5468" b="10263"/>
          <a:stretch/>
        </p:blipFill>
        <p:spPr>
          <a:xfrm>
            <a:off x="20" y="10"/>
            <a:ext cx="12191980" cy="6857989"/>
          </a:xfrm>
          <a:prstGeom prst="rect">
            <a:avLst/>
          </a:prstGeom>
          <a:noFill/>
          <a:ln>
            <a:noFill/>
          </a:ln>
        </p:spPr>
      </p:pic>
      <p:sp>
        <p:nvSpPr>
          <p:cNvPr id="98" name="Google Shape;98;p15"/>
          <p:cNvSpPr/>
          <p:nvPr/>
        </p:nvSpPr>
        <p:spPr>
          <a:xfrm>
            <a:off x="0" y="0"/>
            <a:ext cx="12192000" cy="6858000"/>
          </a:xfrm>
          <a:prstGeom prst="rect">
            <a:avLst/>
          </a:prstGeom>
          <a:blipFill rotWithShape="1">
            <a:blip r:embed="rId4">
              <a:alphaModFix amt="27000"/>
            </a:blip>
            <a:tile tx="0" ty="-254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a:spLocks noGrp="1"/>
          </p:cNvSpPr>
          <p:nvPr>
            <p:ph type="ctrTitle"/>
          </p:nvPr>
        </p:nvSpPr>
        <p:spPr>
          <a:xfrm>
            <a:off x="1112520" y="2152955"/>
            <a:ext cx="9966960" cy="255209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Jacques Francois Shadow"/>
              <a:buNone/>
            </a:pPr>
            <a:r>
              <a:rPr lang="en-US" sz="6200" b="1">
                <a:solidFill>
                  <a:schemeClr val="dk1"/>
                </a:solidFill>
                <a:latin typeface="Jacques Francois Shadow"/>
                <a:ea typeface="Jacques Francois Shadow"/>
                <a:cs typeface="Jacques Francois Shadow"/>
                <a:sym typeface="Jacques Francois Shadow"/>
              </a:rPr>
              <a:t>ROCZNICA UCHWALENIA KONSTYTUCJI III MAJA</a:t>
            </a:r>
            <a:endParaRPr/>
          </a:p>
        </p:txBody>
      </p:sp>
      <p:sp>
        <p:nvSpPr>
          <p:cNvPr id="100" name="Google Shape;100;p15"/>
          <p:cNvSpPr txBox="1">
            <a:spLocks noGrp="1"/>
          </p:cNvSpPr>
          <p:nvPr>
            <p:ph type="subTitle" idx="1"/>
          </p:nvPr>
        </p:nvSpPr>
        <p:spPr>
          <a:xfrm>
            <a:off x="2150364" y="5342072"/>
            <a:ext cx="7891272" cy="70746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solidFill>
                  <a:schemeClr val="dk1"/>
                </a:solidFill>
                <a:latin typeface="Arial"/>
                <a:ea typeface="Arial"/>
                <a:cs typeface="Arial"/>
                <a:sym typeface="Arial"/>
              </a:rPr>
              <a:t>PRZYGOTOWAŁ: SEBASTIAN WĄGIEL</a:t>
            </a:r>
            <a:endParaRPr/>
          </a:p>
        </p:txBody>
      </p:sp>
      <p:sp>
        <p:nvSpPr>
          <p:cNvPr id="101" name="Google Shape;101;p15"/>
          <p:cNvSpPr/>
          <p:nvPr/>
        </p:nvSpPr>
        <p:spPr>
          <a:xfrm>
            <a:off x="984504" y="1955749"/>
            <a:ext cx="10222992" cy="80683"/>
          </a:xfrm>
          <a:prstGeom prst="rect">
            <a:avLst/>
          </a:prstGeom>
          <a:blipFill rotWithShape="1">
            <a:blip r:embed="rId5">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5"/>
          <p:cNvSpPr/>
          <p:nvPr/>
        </p:nvSpPr>
        <p:spPr>
          <a:xfrm>
            <a:off x="984504" y="4808342"/>
            <a:ext cx="10222992" cy="80683"/>
          </a:xfrm>
          <a:prstGeom prst="rect">
            <a:avLst/>
          </a:prstGeom>
          <a:blipFill rotWithShape="1">
            <a:blip r:embed="rId5">
              <a:alphaModFix amt="85000"/>
            </a:blip>
            <a:tile tx="0" ty="-7175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0">
                                            <p:txEl>
                                              <p:pRg st="0" end="0"/>
                                            </p:txEl>
                                          </p:spTgt>
                                        </p:tgtEl>
                                        <p:attrNameLst>
                                          <p:attrName>style.visibility</p:attrName>
                                        </p:attrNameLst>
                                      </p:cBhvr>
                                      <p:to>
                                        <p:strVal val="visible"/>
                                      </p:to>
                                    </p:set>
                                    <p:animEffect transition="in" filter="fade">
                                      <p:cBhvr>
                                        <p:cTn id="10" dur="10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2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4"/>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24"/>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24"/>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24"/>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4"/>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24"/>
          <p:cNvSpPr txBox="1">
            <a:spLocks noGrp="1"/>
          </p:cNvSpPr>
          <p:nvPr>
            <p:ph type="title"/>
          </p:nvPr>
        </p:nvSpPr>
        <p:spPr>
          <a:xfrm>
            <a:off x="236685" y="586855"/>
            <a:ext cx="3603931"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3600"/>
              <a:buFont typeface="Calibri"/>
              <a:buNone/>
            </a:pPr>
            <a:r>
              <a:rPr lang="en-US" sz="3600" b="1">
                <a:solidFill>
                  <a:srgbClr val="FFFFFF"/>
                </a:solidFill>
              </a:rPr>
              <a:t>ZAMACH STANU?</a:t>
            </a:r>
            <a:r>
              <a:rPr lang="en-US" sz="3600" b="1"/>
              <a:t/>
            </a:r>
            <a:br>
              <a:rPr lang="en-US" sz="3600" b="1"/>
            </a:br>
            <a:r>
              <a:rPr lang="en-US" sz="3600" b="1">
                <a:solidFill>
                  <a:srgbClr val="FFFFFF"/>
                </a:solidFill>
              </a:rPr>
              <a:t>CZ. III</a:t>
            </a:r>
            <a:endParaRPr sz="3600" b="1"/>
          </a:p>
        </p:txBody>
      </p:sp>
      <p:sp>
        <p:nvSpPr>
          <p:cNvPr id="204" name="Google Shape;204;p24"/>
          <p:cNvSpPr txBox="1">
            <a:spLocks noGrp="1"/>
          </p:cNvSpPr>
          <p:nvPr>
            <p:ph type="body" idx="1"/>
          </p:nvPr>
        </p:nvSpPr>
        <p:spPr>
          <a:xfrm>
            <a:off x="4594599" y="146274"/>
            <a:ext cx="7360478" cy="6581214"/>
          </a:xfrm>
          <a:prstGeom prst="rect">
            <a:avLst/>
          </a:prstGeom>
          <a:noFill/>
          <a:ln>
            <a:noFill/>
          </a:ln>
        </p:spPr>
        <p:txBody>
          <a:bodyPr spcFirstLastPara="1" wrap="square" lIns="91425" tIns="45700" rIns="91425" bIns="45700" anchor="ctr" anchorCtr="0">
            <a:noAutofit/>
          </a:bodyPr>
          <a:lstStyle/>
          <a:p>
            <a:pPr marL="228600" lvl="0" indent="-228600" algn="just" rtl="0">
              <a:lnSpc>
                <a:spcPct val="90000"/>
              </a:lnSpc>
              <a:spcBef>
                <a:spcPts val="0"/>
              </a:spcBef>
              <a:spcAft>
                <a:spcPts val="0"/>
              </a:spcAft>
              <a:buClr>
                <a:schemeClr val="dk1"/>
              </a:buClr>
              <a:buSzPts val="3600"/>
              <a:buNone/>
            </a:pPr>
            <a:r>
              <a:rPr lang="en-US" sz="3600"/>
              <a:t>	Jedenaście artykułów Konstytucji wprowadzało trójpodział władzy, monarchię dziedziczną, opiekę prawną nad chłopami i mieszczaństwem oraz znosiło liberum veto. </a:t>
            </a:r>
            <a:endParaRPr sz="3600"/>
          </a:p>
          <a:p>
            <a:pPr marL="228600" lvl="0" indent="-228600" algn="just" rtl="0">
              <a:lnSpc>
                <a:spcPct val="90000"/>
              </a:lnSpc>
              <a:spcBef>
                <a:spcPts val="0"/>
              </a:spcBef>
              <a:spcAft>
                <a:spcPts val="0"/>
              </a:spcAft>
              <a:buClr>
                <a:schemeClr val="dk1"/>
              </a:buClr>
              <a:buSzPts val="3600"/>
              <a:buNone/>
            </a:pPr>
            <a:r>
              <a:rPr lang="en-US" sz="3600"/>
              <a:t>  Sejm miał być zwoływany co dwa lata; po upływie ćwierć wieku — czyli w 1819 r. - Sejm nadzwyczajny miał zmienić Konstytucję.</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04">
                                            <p:txEl>
                                              <p:pRg st="0" end="0"/>
                                            </p:txEl>
                                          </p:spTgt>
                                        </p:tgtEl>
                                        <p:attrNameLst>
                                          <p:attrName>style.visibility</p:attrName>
                                        </p:attrNameLst>
                                      </p:cBhvr>
                                      <p:to>
                                        <p:strVal val="visible"/>
                                      </p:to>
                                    </p:set>
                                    <p:anim calcmode="lin" valueType="num">
                                      <p:cBhvr additive="base">
                                        <p:cTn id="12" dur="500"/>
                                        <p:tgtEl>
                                          <p:spTgt spid="204">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20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04">
                                            <p:txEl>
                                              <p:pRg st="1" end="1"/>
                                            </p:txEl>
                                          </p:spTgt>
                                        </p:tgtEl>
                                        <p:attrNameLst>
                                          <p:attrName>style.visibility</p:attrName>
                                        </p:attrNameLst>
                                      </p:cBhvr>
                                      <p:to>
                                        <p:strVal val="visible"/>
                                      </p:to>
                                    </p:set>
                                    <p:anim calcmode="lin" valueType="num">
                                      <p:cBhvr additive="base">
                                        <p:cTn id="18" dur="500"/>
                                        <p:tgtEl>
                                          <p:spTgt spid="204">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204">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0000"/>
                </a:solidFill>
                <a:latin typeface="Bookman Old Style" pitchFamily="18" charset="0"/>
              </a:rPr>
              <a:t>Majowa Jutrzenka</a:t>
            </a:r>
            <a:endParaRPr lang="pl-PL" dirty="0">
              <a:solidFill>
                <a:srgbClr val="FF0000"/>
              </a:solidFill>
              <a:latin typeface="Bookman Old Style" pitchFamily="18" charset="0"/>
            </a:endParaRPr>
          </a:p>
        </p:txBody>
      </p:sp>
      <p:sp>
        <p:nvSpPr>
          <p:cNvPr id="3" name="Symbol zastępczy tekstu 2"/>
          <p:cNvSpPr>
            <a:spLocks noGrp="1"/>
          </p:cNvSpPr>
          <p:nvPr>
            <p:ph type="body" idx="1"/>
          </p:nvPr>
        </p:nvSpPr>
        <p:spPr/>
        <p:txBody>
          <a:bodyPr/>
          <a:lstStyle/>
          <a:p>
            <a:pPr algn="ctr">
              <a:buNone/>
            </a:pPr>
            <a:endParaRPr lang="pl-PL" dirty="0" smtClean="0">
              <a:hlinkClick r:id="rId2"/>
            </a:endParaRPr>
          </a:p>
          <a:p>
            <a:pPr algn="ctr">
              <a:buNone/>
            </a:pPr>
            <a:r>
              <a:rPr lang="pl-PL" dirty="0" smtClean="0">
                <a:hlinkClick r:id="rId2"/>
              </a:rPr>
              <a:t>https</a:t>
            </a:r>
            <a:r>
              <a:rPr lang="pl-PL" dirty="0" smtClean="0">
                <a:hlinkClick r:id="rId2"/>
              </a:rPr>
              <a:t>://</a:t>
            </a:r>
            <a:r>
              <a:rPr lang="pl-PL" dirty="0" smtClean="0">
                <a:hlinkClick r:id="rId2"/>
              </a:rPr>
              <a:t>www.youtube.com/watch?v=SDO6h439wR8</a:t>
            </a:r>
            <a:r>
              <a:rPr lang="pl-PL" dirty="0" smtClean="0"/>
              <a:t> </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25"/>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25"/>
          <p:cNvSpPr txBox="1">
            <a:spLocks noGrp="1"/>
          </p:cNvSpPr>
          <p:nvPr>
            <p:ph type="title"/>
          </p:nvPr>
        </p:nvSpPr>
        <p:spPr>
          <a:xfrm>
            <a:off x="808638" y="386930"/>
            <a:ext cx="9236700" cy="1188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b="1">
                <a:latin typeface="Calibri"/>
                <a:ea typeface="Calibri"/>
                <a:cs typeface="Calibri"/>
                <a:sym typeface="Calibri"/>
              </a:rPr>
              <a:t>UPADEK I LEGENDA</a:t>
            </a:r>
            <a:r>
              <a:rPr lang="en-US" sz="5400" b="1"/>
              <a:t> CZ. I</a:t>
            </a:r>
            <a:endParaRPr sz="5400">
              <a:solidFill>
                <a:schemeClr val="dk1"/>
              </a:solidFill>
              <a:latin typeface="Calibri"/>
              <a:ea typeface="Calibri"/>
              <a:cs typeface="Calibri"/>
              <a:sym typeface="Calibri"/>
            </a:endParaRPr>
          </a:p>
        </p:txBody>
      </p:sp>
      <p:grpSp>
        <p:nvGrpSpPr>
          <p:cNvPr id="211" name="Google Shape;211;p25"/>
          <p:cNvGrpSpPr/>
          <p:nvPr/>
        </p:nvGrpSpPr>
        <p:grpSpPr>
          <a:xfrm>
            <a:off x="-2" y="1998368"/>
            <a:ext cx="11695084" cy="782176"/>
            <a:chOff x="-2" y="1998368"/>
            <a:chExt cx="11695084" cy="782176"/>
          </a:xfrm>
        </p:grpSpPr>
        <p:sp>
          <p:nvSpPr>
            <p:cNvPr id="212" name="Google Shape;212;p25"/>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25"/>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4" name="Google Shape;214;p25"/>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25"/>
          <p:cNvSpPr txBox="1">
            <a:spLocks noGrp="1"/>
          </p:cNvSpPr>
          <p:nvPr>
            <p:ph type="body" idx="1"/>
          </p:nvPr>
        </p:nvSpPr>
        <p:spPr>
          <a:xfrm>
            <a:off x="-11471" y="2211321"/>
            <a:ext cx="11394497" cy="4154397"/>
          </a:xfrm>
          <a:prstGeom prst="rect">
            <a:avLst/>
          </a:prstGeom>
          <a:noFill/>
          <a:ln>
            <a:noFill/>
          </a:ln>
        </p:spPr>
        <p:txBody>
          <a:bodyPr spcFirstLastPara="1" wrap="square" lIns="91425" tIns="45700" rIns="91425" bIns="45700" anchor="ctr" anchorCtr="0">
            <a:normAutofit lnSpcReduction="10000"/>
          </a:bodyPr>
          <a:lstStyle/>
          <a:p>
            <a:pPr marL="0" lvl="0" indent="0" algn="just" rtl="0">
              <a:lnSpc>
                <a:spcPct val="90000"/>
              </a:lnSpc>
              <a:spcBef>
                <a:spcPts val="0"/>
              </a:spcBef>
              <a:spcAft>
                <a:spcPts val="0"/>
              </a:spcAft>
              <a:buClr>
                <a:schemeClr val="dk1"/>
              </a:buClr>
              <a:buSzPts val="2400"/>
              <a:buNone/>
            </a:pPr>
            <a:r>
              <a:rPr lang="en-US" sz="2400"/>
              <a:t>Rok po uchwaleniu Konstytucji Sejm Wielki wciąż obradował, uchwalając kolejne ustawy budujące nowy ustrój. 3 maja 1792 r. król w sąsiedztwie Łazienek wmurował kamień węgielny pod budowę Świątyni Opatrzności Bożej, mającej być wotum za uchwalenie Konstytucji. W trakcie uroczystości rozszalała się wichura, co przyjęto za złą wróżbę. W tym samym czasie na kresach Rzeczypospolitej w miasteczku Targowica zbierali się magnaci dążący wraz z Katarzyną II do obalenia nowego ustroju. Kilka miesięcy później przejęli władzę, unieważniając większość ustaw Sejmu Wielkiego. Był to zarazem moment rozpoczynający ostateczny upadek Rzeczpospolitej.</a:t>
            </a:r>
            <a:endParaRPr sz="3600"/>
          </a:p>
          <a:p>
            <a:pPr marL="0" lvl="0" indent="0" algn="just" rtl="0">
              <a:lnSpc>
                <a:spcPct val="90000"/>
              </a:lnSpc>
              <a:spcBef>
                <a:spcPts val="1000"/>
              </a:spcBef>
              <a:spcAft>
                <a:spcPts val="0"/>
              </a:spcAft>
              <a:buClr>
                <a:schemeClr val="dk1"/>
              </a:buClr>
              <a:buSzPts val="2400"/>
              <a:buNone/>
            </a:pPr>
            <a:r>
              <a:rPr lang="en-US" sz="2400"/>
              <a:t>Konstytucja stanowiła symbol dążenia do odrodzenia narodowego przez cały okres zaborów. Odniesienia do Konstytucji 3 Maja znajdowały się w Konstytucji Księstwa Warszawskiego. W 1815 r. nadając Konstytucję Królestwu Polskiemu sam car Aleksander I sugerował, że odwołuje się do ustawy z 3 maja 1791 r.</a:t>
            </a:r>
            <a:br>
              <a:rPr lang="en-US" sz="2400"/>
            </a:b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5">
                                            <p:txEl>
                                              <p:pRg st="0" end="0"/>
                                            </p:txEl>
                                          </p:spTgt>
                                        </p:tgtEl>
                                        <p:attrNameLst>
                                          <p:attrName>style.visibility</p:attrName>
                                        </p:attrNameLst>
                                      </p:cBhvr>
                                      <p:to>
                                        <p:strVal val="visible"/>
                                      </p:to>
                                    </p:set>
                                    <p:anim calcmode="lin" valueType="num">
                                      <p:cBhvr additive="base">
                                        <p:cTn id="12" dur="500"/>
                                        <p:tgtEl>
                                          <p:spTgt spid="21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5">
                                            <p:txEl>
                                              <p:pRg st="1" end="1"/>
                                            </p:txEl>
                                          </p:spTgt>
                                        </p:tgtEl>
                                        <p:attrNameLst>
                                          <p:attrName>style.visibility</p:attrName>
                                        </p:attrNameLst>
                                      </p:cBhvr>
                                      <p:to>
                                        <p:strVal val="visible"/>
                                      </p:to>
                                    </p:set>
                                    <p:anim calcmode="lin" valueType="num">
                                      <p:cBhvr additive="base">
                                        <p:cTn id="17" dur="500"/>
                                        <p:tgtEl>
                                          <p:spTgt spid="215">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26"/>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26"/>
          <p:cNvSpPr txBox="1">
            <a:spLocks noGrp="1"/>
          </p:cNvSpPr>
          <p:nvPr>
            <p:ph type="title"/>
          </p:nvPr>
        </p:nvSpPr>
        <p:spPr>
          <a:xfrm>
            <a:off x="808638" y="386930"/>
            <a:ext cx="9236700" cy="1188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b="1">
                <a:latin typeface="Calibri"/>
                <a:ea typeface="Calibri"/>
                <a:cs typeface="Calibri"/>
                <a:sym typeface="Calibri"/>
              </a:rPr>
              <a:t>UPADEK I LEGENDA</a:t>
            </a:r>
            <a:r>
              <a:rPr lang="en-US" sz="5400" b="1"/>
              <a:t> CZ. II</a:t>
            </a:r>
            <a:endParaRPr sz="5400">
              <a:solidFill>
                <a:schemeClr val="dk1"/>
              </a:solidFill>
              <a:latin typeface="Calibri"/>
              <a:ea typeface="Calibri"/>
              <a:cs typeface="Calibri"/>
              <a:sym typeface="Calibri"/>
            </a:endParaRPr>
          </a:p>
        </p:txBody>
      </p:sp>
      <p:grpSp>
        <p:nvGrpSpPr>
          <p:cNvPr id="222" name="Google Shape;222;p26"/>
          <p:cNvGrpSpPr/>
          <p:nvPr/>
        </p:nvGrpSpPr>
        <p:grpSpPr>
          <a:xfrm>
            <a:off x="-2" y="1998368"/>
            <a:ext cx="11695084" cy="782176"/>
            <a:chOff x="-2" y="1998368"/>
            <a:chExt cx="11695084" cy="782176"/>
          </a:xfrm>
        </p:grpSpPr>
        <p:sp>
          <p:nvSpPr>
            <p:cNvPr id="223" name="Google Shape;223;p26"/>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6"/>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5" name="Google Shape;225;p26"/>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26"/>
          <p:cNvSpPr txBox="1">
            <a:spLocks noGrp="1"/>
          </p:cNvSpPr>
          <p:nvPr>
            <p:ph type="body" idx="1"/>
          </p:nvPr>
        </p:nvSpPr>
        <p:spPr>
          <a:xfrm>
            <a:off x="-11471" y="2211321"/>
            <a:ext cx="11394497" cy="4154397"/>
          </a:xfrm>
          <a:prstGeom prst="rect">
            <a:avLst/>
          </a:prstGeom>
          <a:noFill/>
          <a:ln>
            <a:noFill/>
          </a:ln>
        </p:spPr>
        <p:txBody>
          <a:bodyPr spcFirstLastPara="1" wrap="square" lIns="0" tIns="45700" rIns="0" bIns="45700" anchor="ctr" anchorCtr="0">
            <a:normAutofit/>
          </a:bodyPr>
          <a:lstStyle/>
          <a:p>
            <a:pPr marL="228600" lvl="0" indent="-228600" algn="just" rtl="0">
              <a:lnSpc>
                <a:spcPct val="90000"/>
              </a:lnSpc>
              <a:spcBef>
                <a:spcPts val="0"/>
              </a:spcBef>
              <a:spcAft>
                <a:spcPts val="0"/>
              </a:spcAft>
              <a:buClr>
                <a:schemeClr val="dk1"/>
              </a:buClr>
              <a:buSzPts val="2400"/>
              <a:buNone/>
            </a:pPr>
            <a:r>
              <a:rPr lang="en-US" sz="2400"/>
              <a:t>	Wraz z odchodzeniem w przeszłość świadków epoki Konstytucja stawała się mitem dla żyjących pod zaborami. W 32. rocznicę jej uchwalenia piętnastoletni uczeń gimnazjum wileńskiego napisał na tablicy „Vivat Konstytucja 3 maja!”. Jego koledzy dopisali niżej: „Jak słodkie wspomnienie dla nas rodaków, lecz nie masz kto by się o nią upomniał”. To wydarzenie było początkiem prześladowań wileńskiej młodzieży.</a:t>
            </a:r>
            <a:endParaRPr/>
          </a:p>
          <a:p>
            <a:pPr marL="228600" lvl="0" indent="-228600" algn="just" rtl="0">
              <a:lnSpc>
                <a:spcPct val="90000"/>
              </a:lnSpc>
              <a:spcBef>
                <a:spcPts val="1000"/>
              </a:spcBef>
              <a:spcAft>
                <a:spcPts val="0"/>
              </a:spcAft>
              <a:buClr>
                <a:schemeClr val="dk1"/>
              </a:buClr>
              <a:buSzPts val="2400"/>
              <a:buNone/>
            </a:pPr>
            <a:r>
              <a:rPr lang="en-US" sz="2400"/>
              <a:t>	Dziewiętnastowieczne poglądy na Konstytucję streścić można słowami jednego z działaczy emigracji po powstaniu listopadowym Janusza Woronicza: „Ustawa 3 maja nie zdołała odwrócić już rozbiorów, uratować niepodległości narodu, uratowała go wszakże pod względem wewnętrznej naprawy, uratowała od wiecznej zakały. Z zapałem powitał ją cały naród i po dziś dzień jest ona jedynym węzłem rozszarpanej Polski”.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26">
                                            <p:txEl>
                                              <p:pRg st="0" end="0"/>
                                            </p:txEl>
                                          </p:spTgt>
                                        </p:tgtEl>
                                        <p:attrNameLst>
                                          <p:attrName>style.visibility</p:attrName>
                                        </p:attrNameLst>
                                      </p:cBhvr>
                                      <p:to>
                                        <p:strVal val="visible"/>
                                      </p:to>
                                    </p:set>
                                    <p:anim calcmode="lin" valueType="num">
                                      <p:cBhvr additive="base">
                                        <p:cTn id="12" dur="500"/>
                                        <p:tgtEl>
                                          <p:spTgt spid="22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26">
                                            <p:txEl>
                                              <p:pRg st="1" end="1"/>
                                            </p:txEl>
                                          </p:spTgt>
                                        </p:tgtEl>
                                        <p:attrNameLst>
                                          <p:attrName>style.visibility</p:attrName>
                                        </p:attrNameLst>
                                      </p:cBhvr>
                                      <p:to>
                                        <p:strVal val="visible"/>
                                      </p:to>
                                    </p:set>
                                    <p:anim calcmode="lin" valueType="num">
                                      <p:cBhvr additive="base">
                                        <p:cTn id="17" dur="500"/>
                                        <p:tgtEl>
                                          <p:spTgt spid="226">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27"/>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27"/>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27"/>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100"/>
              <a:buFont typeface="Calibri"/>
              <a:buNone/>
            </a:pPr>
            <a:r>
              <a:rPr lang="en-US" sz="4100" b="1">
                <a:solidFill>
                  <a:schemeClr val="dk1"/>
                </a:solidFill>
                <a:latin typeface="Calibri"/>
                <a:ea typeface="Calibri"/>
                <a:cs typeface="Calibri"/>
                <a:sym typeface="Calibri"/>
              </a:rPr>
              <a:t>2021 ROKIEM KONSTYTUCJI 3 MAJA</a:t>
            </a:r>
            <a:endParaRPr/>
          </a:p>
        </p:txBody>
      </p:sp>
      <p:cxnSp>
        <p:nvCxnSpPr>
          <p:cNvPr id="235" name="Google Shape;235;p27"/>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36" name="Google Shape;236;p27"/>
          <p:cNvSpPr txBox="1">
            <a:spLocks noGrp="1"/>
          </p:cNvSpPr>
          <p:nvPr>
            <p:ph type="body" idx="1"/>
          </p:nvPr>
        </p:nvSpPr>
        <p:spPr>
          <a:xfrm>
            <a:off x="4809562" y="901248"/>
            <a:ext cx="5551112" cy="4926108"/>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3200"/>
              <a:buNone/>
            </a:pPr>
            <a:r>
              <a:rPr lang="en-US" sz="3200"/>
              <a:t>  S</a:t>
            </a:r>
            <a:r>
              <a:rPr lang="en-US" sz="3400"/>
              <a:t>ejm RP w 2020 roku      przyjął uchwałę w sprawie ustanowienia roku 2021</a:t>
            </a:r>
            <a:endParaRPr sz="3400"/>
          </a:p>
          <a:p>
            <a:pPr marL="0" lvl="0" indent="0" algn="just" rtl="0">
              <a:lnSpc>
                <a:spcPct val="90000"/>
              </a:lnSpc>
              <a:spcBef>
                <a:spcPts val="0"/>
              </a:spcBef>
              <a:spcAft>
                <a:spcPts val="0"/>
              </a:spcAft>
              <a:buClr>
                <a:schemeClr val="dk1"/>
              </a:buClr>
              <a:buSzPts val="3200"/>
              <a:buNone/>
            </a:pPr>
            <a:r>
              <a:rPr lang="en-US" sz="3400"/>
              <a:t>Rokiem Konstytucji 3 Maja. </a:t>
            </a:r>
            <a:endParaRPr sz="3400"/>
          </a:p>
          <a:p>
            <a:pPr marL="0" lvl="0" indent="0" algn="just" rtl="0">
              <a:lnSpc>
                <a:spcPct val="90000"/>
              </a:lnSpc>
              <a:spcBef>
                <a:spcPts val="0"/>
              </a:spcBef>
              <a:spcAft>
                <a:spcPts val="0"/>
              </a:spcAft>
              <a:buClr>
                <a:schemeClr val="dk1"/>
              </a:buClr>
              <a:buSzPts val="3200"/>
              <a:buNone/>
            </a:pPr>
            <a:r>
              <a:rPr lang="en-US" sz="3400"/>
              <a:t>Dlaczego tak się stało? </a:t>
            </a:r>
            <a:endParaRPr sz="3400"/>
          </a:p>
          <a:p>
            <a:pPr marL="0" lvl="0" indent="0" algn="just" rtl="0">
              <a:lnSpc>
                <a:spcPct val="90000"/>
              </a:lnSpc>
              <a:spcBef>
                <a:spcPts val="0"/>
              </a:spcBef>
              <a:spcAft>
                <a:spcPts val="0"/>
              </a:spcAft>
              <a:buClr>
                <a:schemeClr val="dk1"/>
              </a:buClr>
              <a:buSzPts val="3200"/>
              <a:buNone/>
            </a:pPr>
            <a:r>
              <a:rPr lang="en-US" sz="3400"/>
              <a:t>Właśnie w 2021 roku mija 230 lat od ustanowienia tej ważnej dla historii Ustawy Rządowej.</a:t>
            </a:r>
            <a:r>
              <a:rPr lang="en-US" sz="3200"/>
              <a:t> </a:t>
            </a:r>
            <a:endParaRPr sz="3200"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0" end="0"/>
                                            </p:txEl>
                                          </p:spTgt>
                                        </p:tgtEl>
                                        <p:attrNameLst>
                                          <p:attrName>style.visibility</p:attrName>
                                        </p:attrNameLst>
                                      </p:cBhvr>
                                      <p:to>
                                        <p:strVal val="visible"/>
                                      </p:to>
                                    </p:set>
                                    <p:animEffect transition="in" filter="fade">
                                      <p:cBhvr>
                                        <p:cTn id="12" dur="1000"/>
                                        <p:tgtEl>
                                          <p:spTgt spid="2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1" end="1"/>
                                            </p:txEl>
                                          </p:spTgt>
                                        </p:tgtEl>
                                        <p:attrNameLst>
                                          <p:attrName>style.visibility</p:attrName>
                                        </p:attrNameLst>
                                      </p:cBhvr>
                                      <p:to>
                                        <p:strVal val="visible"/>
                                      </p:to>
                                    </p:set>
                                    <p:animEffect transition="in" filter="fade">
                                      <p:cBhvr>
                                        <p:cTn id="17" dur="1000"/>
                                        <p:tgtEl>
                                          <p:spTgt spid="2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2" end="2"/>
                                            </p:txEl>
                                          </p:spTgt>
                                        </p:tgtEl>
                                        <p:attrNameLst>
                                          <p:attrName>style.visibility</p:attrName>
                                        </p:attrNameLst>
                                      </p:cBhvr>
                                      <p:to>
                                        <p:strVal val="visible"/>
                                      </p:to>
                                    </p:set>
                                    <p:animEffect transition="in" filter="fade">
                                      <p:cBhvr>
                                        <p:cTn id="22" dur="1000"/>
                                        <p:tgtEl>
                                          <p:spTgt spid="2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3" end="3"/>
                                            </p:txEl>
                                          </p:spTgt>
                                        </p:tgtEl>
                                        <p:attrNameLst>
                                          <p:attrName>style.visibility</p:attrName>
                                        </p:attrNameLst>
                                      </p:cBhvr>
                                      <p:to>
                                        <p:strVal val="visible"/>
                                      </p:to>
                                    </p:set>
                                    <p:animEffect transition="in" filter="fade">
                                      <p:cBhvr>
                                        <p:cTn id="27" dur="1000"/>
                                        <p:tgtEl>
                                          <p:spTgt spid="2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28"/>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29"/>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29"/>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29"/>
          <p:cNvSpPr txBox="1">
            <a:spLocks noGrp="1"/>
          </p:cNvSpPr>
          <p:nvPr>
            <p:ph type="title"/>
          </p:nvPr>
        </p:nvSpPr>
        <p:spPr>
          <a:xfrm>
            <a:off x="-3279" y="1153572"/>
            <a:ext cx="3890513"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en-US" sz="3600" b="1">
                <a:solidFill>
                  <a:srgbClr val="FFFFFF"/>
                </a:solidFill>
                <a:latin typeface="Calibri"/>
                <a:ea typeface="Calibri"/>
                <a:cs typeface="Calibri"/>
                <a:sym typeface="Calibri"/>
              </a:rPr>
              <a:t>DZIEŃ FLAGI RZECZYPOSPOLITEJ POLSKIEJ</a:t>
            </a:r>
            <a:endParaRPr/>
          </a:p>
        </p:txBody>
      </p:sp>
      <p:sp>
        <p:nvSpPr>
          <p:cNvPr id="249" name="Google Shape;249;p29"/>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29"/>
          <p:cNvSpPr txBox="1">
            <a:spLocks noGrp="1"/>
          </p:cNvSpPr>
          <p:nvPr>
            <p:ph type="body" idx="1"/>
          </p:nvPr>
        </p:nvSpPr>
        <p:spPr>
          <a:xfrm>
            <a:off x="4373217" y="145646"/>
            <a:ext cx="6980582" cy="6390750"/>
          </a:xfrm>
          <a:prstGeom prst="rect">
            <a:avLst/>
          </a:prstGeom>
          <a:noFill/>
          <a:ln>
            <a:noFill/>
          </a:ln>
        </p:spPr>
        <p:txBody>
          <a:bodyPr spcFirstLastPara="1" wrap="square" lIns="72000" tIns="45700" rIns="1080000" bIns="45700" anchor="ctr" anchorCtr="0">
            <a:normAutofit/>
          </a:bodyPr>
          <a:lstStyle/>
          <a:p>
            <a:pPr marL="0" lvl="0" indent="0" algn="just" rtl="0">
              <a:lnSpc>
                <a:spcPct val="90000"/>
              </a:lnSpc>
              <a:spcBef>
                <a:spcPts val="0"/>
              </a:spcBef>
              <a:spcAft>
                <a:spcPts val="0"/>
              </a:spcAft>
              <a:buClr>
                <a:schemeClr val="dk1"/>
              </a:buClr>
              <a:buSzPts val="3200"/>
              <a:buNone/>
            </a:pPr>
            <a:r>
              <a:rPr lang="en-US" sz="3200" b="1"/>
              <a:t>D</a:t>
            </a:r>
            <a:r>
              <a:rPr lang="en-US" sz="3300" b="1"/>
              <a:t>zień Flagi Rzeczypospolitej Polskiej</a:t>
            </a:r>
            <a:r>
              <a:rPr lang="en-US" sz="3300"/>
              <a:t> – polskie święto wprowadzone na mocy ustawy z 20 lutego 2004, obchodzone między świętami        1 maja (zwanym Świętem Pracy) i 3 maja (Świętem Narodowym     3Maja). Tego samego dnia obchodzony jest Dzień Polonii i Polaków za Granicą.</a:t>
            </a:r>
            <a:endParaRPr sz="3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0">
                                            <p:txEl>
                                              <p:pRg st="0" end="0"/>
                                            </p:txEl>
                                          </p:spTgt>
                                        </p:tgtEl>
                                        <p:attrNameLst>
                                          <p:attrName>style.visibility</p:attrName>
                                        </p:attrNameLst>
                                      </p:cBhvr>
                                      <p:to>
                                        <p:strVal val="visible"/>
                                      </p:to>
                                    </p:set>
                                    <p:anim calcmode="lin" valueType="num">
                                      <p:cBhvr additive="base">
                                        <p:cTn id="12" dur="500"/>
                                        <p:tgtEl>
                                          <p:spTgt spid="250">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0000"/>
                </a:solidFill>
                <a:latin typeface="Bookman Old Style" pitchFamily="18" charset="0"/>
              </a:rPr>
              <a:t>Flaga biało- czerwona</a:t>
            </a:r>
            <a:endParaRPr lang="pl-PL" dirty="0">
              <a:solidFill>
                <a:srgbClr val="FF0000"/>
              </a:solidFill>
              <a:latin typeface="Bookman Old Style" pitchFamily="18" charset="0"/>
            </a:endParaRPr>
          </a:p>
        </p:txBody>
      </p:sp>
      <p:sp>
        <p:nvSpPr>
          <p:cNvPr id="3" name="Symbol zastępczy tekstu 2"/>
          <p:cNvSpPr>
            <a:spLocks noGrp="1"/>
          </p:cNvSpPr>
          <p:nvPr>
            <p:ph type="body" idx="1"/>
          </p:nvPr>
        </p:nvSpPr>
        <p:spPr/>
        <p:txBody>
          <a:bodyPr/>
          <a:lstStyle/>
          <a:p>
            <a:pPr algn="ctr">
              <a:buNone/>
            </a:pPr>
            <a:endParaRPr lang="pl-PL" dirty="0" smtClean="0">
              <a:hlinkClick r:id="rId2"/>
            </a:endParaRPr>
          </a:p>
          <a:p>
            <a:pPr algn="ctr">
              <a:buNone/>
            </a:pPr>
            <a:endParaRPr lang="pl-PL" dirty="0" smtClean="0">
              <a:hlinkClick r:id="rId2"/>
            </a:endParaRPr>
          </a:p>
          <a:p>
            <a:pPr algn="ctr">
              <a:buNone/>
            </a:pPr>
            <a:endParaRPr lang="pl-PL" dirty="0" smtClean="0">
              <a:hlinkClick r:id="rId2"/>
            </a:endParaRPr>
          </a:p>
          <a:p>
            <a:pPr algn="ctr">
              <a:buNone/>
            </a:pPr>
            <a:r>
              <a:rPr lang="pl-PL" dirty="0" smtClean="0">
                <a:hlinkClick r:id="rId2"/>
              </a:rPr>
              <a:t>https</a:t>
            </a:r>
            <a:r>
              <a:rPr lang="pl-PL" dirty="0" smtClean="0">
                <a:hlinkClick r:id="rId2"/>
              </a:rPr>
              <a:t>://</a:t>
            </a:r>
            <a:r>
              <a:rPr lang="pl-PL" dirty="0" smtClean="0">
                <a:hlinkClick r:id="rId2"/>
              </a:rPr>
              <a:t>www.youtube.com/watch?v=c9rDchr7Tss</a:t>
            </a:r>
            <a:endParaRPr lang="pl-PL" dirty="0" smtClean="0"/>
          </a:p>
          <a:p>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0"/>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0" descr="Obraz zawierający tekst, drzewo, zewnętrzne&#10;&#10;Opis wygenerowany automatycznie"/>
          <p:cNvPicPr preferRelativeResize="0"/>
          <p:nvPr/>
        </p:nvPicPr>
        <p:blipFill rotWithShape="1">
          <a:blip r:embed="rId3">
            <a:alphaModFix/>
          </a:blip>
          <a:srcRect l="12289" t="210" r="3666" b="-419"/>
          <a:stretch/>
        </p:blipFill>
        <p:spPr>
          <a:xfrm>
            <a:off x="20" y="1282"/>
            <a:ext cx="12196160" cy="68711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31"/>
          <p:cNvSpPr/>
          <p:nvPr/>
        </p:nvSpPr>
        <p:spPr>
          <a:xfrm>
            <a:off x="0" y="0"/>
            <a:ext cx="5646960" cy="385466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1"/>
          <p:cNvSpPr txBox="1">
            <a:spLocks noGrp="1"/>
          </p:cNvSpPr>
          <p:nvPr>
            <p:ph type="title"/>
          </p:nvPr>
        </p:nvSpPr>
        <p:spPr>
          <a:xfrm>
            <a:off x="701344" y="710273"/>
            <a:ext cx="4352315" cy="2813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ŚWIĘTO PRACY</a:t>
            </a:r>
            <a:r>
              <a:rPr lang="en-US"/>
              <a:t> </a:t>
            </a:r>
            <a:br>
              <a:rPr lang="en-US"/>
            </a:br>
            <a:r>
              <a:rPr lang="en-US"/>
              <a:t>CZ. I</a:t>
            </a:r>
            <a:endParaRPr>
              <a:latin typeface="Calibri"/>
              <a:ea typeface="Calibri"/>
              <a:cs typeface="Calibri"/>
              <a:sym typeface="Calibri"/>
            </a:endParaRPr>
          </a:p>
        </p:txBody>
      </p:sp>
      <p:sp>
        <p:nvSpPr>
          <p:cNvPr id="264" name="Google Shape;264;p31"/>
          <p:cNvSpPr/>
          <p:nvPr/>
        </p:nvSpPr>
        <p:spPr>
          <a:xfrm>
            <a:off x="0" y="0"/>
            <a:ext cx="236484" cy="38546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5" name="Google Shape;265;p31"/>
          <p:cNvGrpSpPr/>
          <p:nvPr/>
        </p:nvGrpSpPr>
        <p:grpSpPr>
          <a:xfrm>
            <a:off x="795528" y="73152"/>
            <a:ext cx="1178966" cy="232963"/>
            <a:chOff x="7763256" y="73152"/>
            <a:chExt cx="1178966" cy="232963"/>
          </a:xfrm>
        </p:grpSpPr>
        <p:sp>
          <p:nvSpPr>
            <p:cNvPr id="266" name="Google Shape;266;p31"/>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31"/>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31"/>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31"/>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1"/>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1"/>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31"/>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1"/>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31"/>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31"/>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31"/>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31"/>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31"/>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1"/>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31"/>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31"/>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31"/>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31"/>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31"/>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31"/>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6" name="Google Shape;286;p31"/>
          <p:cNvSpPr txBox="1">
            <a:spLocks noGrp="1"/>
          </p:cNvSpPr>
          <p:nvPr>
            <p:ph type="body" idx="1"/>
          </p:nvPr>
        </p:nvSpPr>
        <p:spPr>
          <a:xfrm>
            <a:off x="731519" y="4099034"/>
            <a:ext cx="10785191" cy="219677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600"/>
              <a:buNone/>
            </a:pPr>
            <a:r>
              <a:rPr lang="en-US" sz="3600"/>
              <a:t>Święto pracy obchodzone jest w wielu krajach na świecie, również w Polsce. W większości przypadków jest to dzień wolny od pracy. </a:t>
            </a:r>
            <a:endParaRPr sz="3600"/>
          </a:p>
        </p:txBody>
      </p:sp>
      <p:sp>
        <p:nvSpPr>
          <p:cNvPr id="287" name="Google Shape;287;p31"/>
          <p:cNvSpPr/>
          <p:nvPr/>
        </p:nvSpPr>
        <p:spPr>
          <a:xfrm rot="10800000" flipH="1">
            <a:off x="0" y="6492875"/>
            <a:ext cx="12191999" cy="36512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8" name="Google Shape;288;p31" descr="Obraz zawierający tekst, woda, mężczyzna, osoba&#10;&#10;Opis wygenerowany automatycznie"/>
          <p:cNvPicPr preferRelativeResize="0">
            <a:picLocks noGrp="1"/>
          </p:cNvPicPr>
          <p:nvPr>
            <p:ph type="body" idx="2"/>
          </p:nvPr>
        </p:nvPicPr>
        <p:blipFill rotWithShape="1">
          <a:blip r:embed="rId3">
            <a:alphaModFix/>
          </a:blip>
          <a:srcRect/>
          <a:stretch/>
        </p:blipFill>
        <p:spPr>
          <a:xfrm>
            <a:off x="5654616" y="216836"/>
            <a:ext cx="6547448" cy="3629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0" end="0"/>
                                            </p:txEl>
                                          </p:spTgt>
                                        </p:tgtEl>
                                        <p:attrNameLst>
                                          <p:attrName>style.visibility</p:attrName>
                                        </p:attrNameLst>
                                      </p:cBhvr>
                                      <p:to>
                                        <p:strVal val="visible"/>
                                      </p:to>
                                    </p:set>
                                    <p:animEffect transition="in" filter="fade">
                                      <p:cBhvr>
                                        <p:cTn id="12" dur="10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16"/>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16"/>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16"/>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6"/>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6"/>
          <p:cNvSpPr txBox="1"/>
          <p:nvPr/>
        </p:nvSpPr>
        <p:spPr>
          <a:xfrm>
            <a:off x="1460738" y="1878786"/>
            <a:ext cx="9270520" cy="42473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Arial"/>
                <a:ea typeface="Arial"/>
                <a:cs typeface="Arial"/>
                <a:sym typeface="Arial"/>
              </a:rPr>
              <a:t>W TYM ROKU OBCHODZIMY 230 ROCZNICĘ UCHWALENIA </a:t>
            </a:r>
            <a:endParaRPr sz="54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5400" b="0" i="0" u="none" strike="noStrike" cap="none">
                <a:solidFill>
                  <a:schemeClr val="dk1"/>
                </a:solidFill>
                <a:latin typeface="Arial"/>
                <a:ea typeface="Arial"/>
                <a:cs typeface="Arial"/>
                <a:sym typeface="Arial"/>
              </a:rPr>
              <a:t>KONSTYTUCJI III MAJA</a:t>
            </a:r>
            <a:endParaRPr sz="5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p:tgtEl>
                                          <p:spTgt spid="1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32"/>
          <p:cNvSpPr/>
          <p:nvPr/>
        </p:nvSpPr>
        <p:spPr>
          <a:xfrm>
            <a:off x="0" y="0"/>
            <a:ext cx="5646960" cy="385466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32"/>
          <p:cNvSpPr txBox="1">
            <a:spLocks noGrp="1"/>
          </p:cNvSpPr>
          <p:nvPr>
            <p:ph type="title"/>
          </p:nvPr>
        </p:nvSpPr>
        <p:spPr>
          <a:xfrm>
            <a:off x="701344" y="710273"/>
            <a:ext cx="4352315" cy="2813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ŚWIĘTO PRACY</a:t>
            </a:r>
            <a:r>
              <a:rPr lang="en-US"/>
              <a:t> CZ. II</a:t>
            </a:r>
            <a:endParaRPr>
              <a:latin typeface="Calibri"/>
              <a:ea typeface="Calibri"/>
              <a:cs typeface="Calibri"/>
              <a:sym typeface="Calibri"/>
            </a:endParaRPr>
          </a:p>
        </p:txBody>
      </p:sp>
      <p:sp>
        <p:nvSpPr>
          <p:cNvPr id="296" name="Google Shape;296;p32"/>
          <p:cNvSpPr/>
          <p:nvPr/>
        </p:nvSpPr>
        <p:spPr>
          <a:xfrm>
            <a:off x="0" y="0"/>
            <a:ext cx="236484" cy="38546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7" name="Google Shape;297;p32"/>
          <p:cNvGrpSpPr/>
          <p:nvPr/>
        </p:nvGrpSpPr>
        <p:grpSpPr>
          <a:xfrm>
            <a:off x="795528" y="73152"/>
            <a:ext cx="1178966" cy="232963"/>
            <a:chOff x="7763256" y="73152"/>
            <a:chExt cx="1178966" cy="232963"/>
          </a:xfrm>
        </p:grpSpPr>
        <p:sp>
          <p:nvSpPr>
            <p:cNvPr id="298" name="Google Shape;298;p32"/>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32"/>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32"/>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32"/>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32"/>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32"/>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32"/>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32"/>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32"/>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32"/>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2"/>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32"/>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32"/>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32"/>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32"/>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32"/>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32"/>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32"/>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32"/>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32"/>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18" name="Google Shape;318;p32"/>
          <p:cNvSpPr txBox="1">
            <a:spLocks noGrp="1"/>
          </p:cNvSpPr>
          <p:nvPr>
            <p:ph type="body" idx="1"/>
          </p:nvPr>
        </p:nvSpPr>
        <p:spPr>
          <a:xfrm>
            <a:off x="731519" y="4099034"/>
            <a:ext cx="10785191" cy="219677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3600"/>
              <a:buNone/>
            </a:pPr>
            <a:r>
              <a:rPr lang="en-US" sz="3600">
                <a:latin typeface="Roboto"/>
                <a:ea typeface="Roboto"/>
                <a:cs typeface="Roboto"/>
                <a:sym typeface="Roboto"/>
              </a:rPr>
              <a:t>Święto pracy tradycyjnie obchodzone jest 1 maja. </a:t>
            </a:r>
            <a:endParaRPr sz="3600">
              <a:latin typeface="Roboto"/>
              <a:ea typeface="Roboto"/>
              <a:cs typeface="Roboto"/>
              <a:sym typeface="Roboto"/>
            </a:endParaRPr>
          </a:p>
          <a:p>
            <a:pPr marL="0" lvl="0" indent="0" algn="just" rtl="0">
              <a:lnSpc>
                <a:spcPct val="90000"/>
              </a:lnSpc>
              <a:spcBef>
                <a:spcPts val="0"/>
              </a:spcBef>
              <a:spcAft>
                <a:spcPts val="0"/>
              </a:spcAft>
              <a:buClr>
                <a:schemeClr val="dk1"/>
              </a:buClr>
              <a:buSzPts val="3600"/>
              <a:buNone/>
            </a:pPr>
            <a:r>
              <a:rPr lang="en-US" sz="3600">
                <a:latin typeface="Roboto"/>
                <a:ea typeface="Roboto"/>
                <a:cs typeface="Roboto"/>
                <a:sym typeface="Roboto"/>
              </a:rPr>
              <a:t>To również Międzynarodowy Dzień Solidarności Ludzi Pracy, który kultywowany jest w wielu krajach na świecie.</a:t>
            </a:r>
            <a:endParaRPr sz="4400"/>
          </a:p>
        </p:txBody>
      </p:sp>
      <p:sp>
        <p:nvSpPr>
          <p:cNvPr id="319" name="Google Shape;319;p32"/>
          <p:cNvSpPr/>
          <p:nvPr/>
        </p:nvSpPr>
        <p:spPr>
          <a:xfrm rot="10800000" flipH="1">
            <a:off x="0" y="6492875"/>
            <a:ext cx="12191999" cy="36512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0" name="Google Shape;320;p32" descr="Obraz zawierający tekst, woda, mężczyzna, osoba&#10;&#10;Opis wygenerowany automatycznie"/>
          <p:cNvPicPr preferRelativeResize="0">
            <a:picLocks noGrp="1"/>
          </p:cNvPicPr>
          <p:nvPr>
            <p:ph type="body" idx="2"/>
          </p:nvPr>
        </p:nvPicPr>
        <p:blipFill rotWithShape="1">
          <a:blip r:embed="rId3">
            <a:alphaModFix/>
          </a:blip>
          <a:srcRect/>
          <a:stretch/>
        </p:blipFill>
        <p:spPr>
          <a:xfrm>
            <a:off x="5654616" y="216836"/>
            <a:ext cx="6547448" cy="3629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0" end="0"/>
                                            </p:txEl>
                                          </p:spTgt>
                                        </p:tgtEl>
                                        <p:attrNameLst>
                                          <p:attrName>style.visibility</p:attrName>
                                        </p:attrNameLst>
                                      </p:cBhvr>
                                      <p:to>
                                        <p:strVal val="visible"/>
                                      </p:to>
                                    </p:set>
                                    <p:animEffect transition="in" filter="fade">
                                      <p:cBhvr>
                                        <p:cTn id="12" dur="1000"/>
                                        <p:tgtEl>
                                          <p:spTgt spid="3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1" end="1"/>
                                            </p:txEl>
                                          </p:spTgt>
                                        </p:tgtEl>
                                        <p:attrNameLst>
                                          <p:attrName>style.visibility</p:attrName>
                                        </p:attrNameLst>
                                      </p:cBhvr>
                                      <p:to>
                                        <p:strVal val="visible"/>
                                      </p:to>
                                    </p:set>
                                    <p:animEffect transition="in" filter="fade">
                                      <p:cBhvr>
                                        <p:cTn id="17" dur="1000"/>
                                        <p:tgtEl>
                                          <p:spTgt spid="3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33"/>
          <p:cNvSpPr/>
          <p:nvPr/>
        </p:nvSpPr>
        <p:spPr>
          <a:xfrm>
            <a:off x="0" y="0"/>
            <a:ext cx="5646960" cy="385466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33"/>
          <p:cNvSpPr txBox="1">
            <a:spLocks noGrp="1"/>
          </p:cNvSpPr>
          <p:nvPr>
            <p:ph type="title"/>
          </p:nvPr>
        </p:nvSpPr>
        <p:spPr>
          <a:xfrm>
            <a:off x="701344" y="710273"/>
            <a:ext cx="4352315" cy="2813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ŚWIĘTO PRACY</a:t>
            </a:r>
            <a:r>
              <a:rPr lang="en-US"/>
              <a:t> CZ. III</a:t>
            </a:r>
            <a:endParaRPr>
              <a:latin typeface="Calibri"/>
              <a:ea typeface="Calibri"/>
              <a:cs typeface="Calibri"/>
              <a:sym typeface="Calibri"/>
            </a:endParaRPr>
          </a:p>
        </p:txBody>
      </p:sp>
      <p:sp>
        <p:nvSpPr>
          <p:cNvPr id="328" name="Google Shape;328;p33"/>
          <p:cNvSpPr/>
          <p:nvPr/>
        </p:nvSpPr>
        <p:spPr>
          <a:xfrm>
            <a:off x="0" y="0"/>
            <a:ext cx="236484" cy="38546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9" name="Google Shape;329;p33"/>
          <p:cNvGrpSpPr/>
          <p:nvPr/>
        </p:nvGrpSpPr>
        <p:grpSpPr>
          <a:xfrm>
            <a:off x="795528" y="73152"/>
            <a:ext cx="1178966" cy="232963"/>
            <a:chOff x="7763256" y="73152"/>
            <a:chExt cx="1178966" cy="232963"/>
          </a:xfrm>
        </p:grpSpPr>
        <p:sp>
          <p:nvSpPr>
            <p:cNvPr id="330" name="Google Shape;330;p33"/>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33"/>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33"/>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33"/>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33"/>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33"/>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33"/>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33"/>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33"/>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33"/>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33"/>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33"/>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33"/>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33"/>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33"/>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33"/>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33"/>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33"/>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33"/>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33"/>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0" name="Google Shape;350;p33"/>
          <p:cNvSpPr txBox="1">
            <a:spLocks noGrp="1"/>
          </p:cNvSpPr>
          <p:nvPr>
            <p:ph type="body" idx="1"/>
          </p:nvPr>
        </p:nvSpPr>
        <p:spPr>
          <a:xfrm>
            <a:off x="-1725" y="4099034"/>
            <a:ext cx="12222925" cy="239805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3200"/>
              <a:buNone/>
            </a:pPr>
            <a:r>
              <a:rPr lang="en-US" sz="3200"/>
              <a:t>	Genezy powstania święta pracy należy upatrywać w ruchu robotniczym w Stanach Zjednoczonych. Pod koniec XIX wieku w jednej z fabryk w Chicago doszło do strajku, który kilka dni później przerodził się w zamieszki w centrum miasta. Zginęło kilka osób, głównie przedstawicieli ruchu pracowniczego.</a:t>
            </a:r>
            <a:endParaRPr sz="2000"/>
          </a:p>
        </p:txBody>
      </p:sp>
      <p:sp>
        <p:nvSpPr>
          <p:cNvPr id="351" name="Google Shape;351;p33"/>
          <p:cNvSpPr/>
          <p:nvPr/>
        </p:nvSpPr>
        <p:spPr>
          <a:xfrm rot="10800000" flipH="1">
            <a:off x="0" y="6492875"/>
            <a:ext cx="12191999" cy="36512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2" name="Google Shape;352;p33" descr="Obraz zawierający tekst, woda, mężczyzna, osoba&#10;&#10;Opis wygenerowany automatycznie"/>
          <p:cNvPicPr preferRelativeResize="0">
            <a:picLocks noGrp="1"/>
          </p:cNvPicPr>
          <p:nvPr>
            <p:ph type="body" idx="2"/>
          </p:nvPr>
        </p:nvPicPr>
        <p:blipFill rotWithShape="1">
          <a:blip r:embed="rId3">
            <a:alphaModFix/>
          </a:blip>
          <a:srcRect/>
          <a:stretch/>
        </p:blipFill>
        <p:spPr>
          <a:xfrm>
            <a:off x="5654616" y="216836"/>
            <a:ext cx="6547448" cy="3629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xEl>
                                              <p:pRg st="0" end="0"/>
                                            </p:txEl>
                                          </p:spTgt>
                                        </p:tgtEl>
                                        <p:attrNameLst>
                                          <p:attrName>style.visibility</p:attrName>
                                        </p:attrNameLst>
                                      </p:cBhvr>
                                      <p:to>
                                        <p:strVal val="visible"/>
                                      </p:to>
                                    </p:set>
                                    <p:animEffect transition="in" filter="fade">
                                      <p:cBhvr>
                                        <p:cTn id="12" dur="1000"/>
                                        <p:tgtEl>
                                          <p:spTgt spid="3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34"/>
          <p:cNvSpPr/>
          <p:nvPr/>
        </p:nvSpPr>
        <p:spPr>
          <a:xfrm>
            <a:off x="0" y="0"/>
            <a:ext cx="5646960" cy="385466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34"/>
          <p:cNvSpPr txBox="1">
            <a:spLocks noGrp="1"/>
          </p:cNvSpPr>
          <p:nvPr>
            <p:ph type="title"/>
          </p:nvPr>
        </p:nvSpPr>
        <p:spPr>
          <a:xfrm>
            <a:off x="701344" y="710273"/>
            <a:ext cx="4352315" cy="2813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ŚWIĘTO PRACY</a:t>
            </a:r>
            <a:r>
              <a:rPr lang="en-US"/>
              <a:t> CZ. III</a:t>
            </a:r>
            <a:endParaRPr>
              <a:latin typeface="Calibri"/>
              <a:ea typeface="Calibri"/>
              <a:cs typeface="Calibri"/>
              <a:sym typeface="Calibri"/>
            </a:endParaRPr>
          </a:p>
        </p:txBody>
      </p:sp>
      <p:sp>
        <p:nvSpPr>
          <p:cNvPr id="360" name="Google Shape;360;p34"/>
          <p:cNvSpPr/>
          <p:nvPr/>
        </p:nvSpPr>
        <p:spPr>
          <a:xfrm>
            <a:off x="0" y="0"/>
            <a:ext cx="236484" cy="38546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1" name="Google Shape;361;p34"/>
          <p:cNvGrpSpPr/>
          <p:nvPr/>
        </p:nvGrpSpPr>
        <p:grpSpPr>
          <a:xfrm>
            <a:off x="795528" y="73152"/>
            <a:ext cx="1178966" cy="232963"/>
            <a:chOff x="7763256" y="73152"/>
            <a:chExt cx="1178966" cy="232963"/>
          </a:xfrm>
        </p:grpSpPr>
        <p:sp>
          <p:nvSpPr>
            <p:cNvPr id="362" name="Google Shape;362;p34"/>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34"/>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34"/>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34"/>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34"/>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34"/>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4"/>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4"/>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34"/>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34"/>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34"/>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34"/>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34"/>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34"/>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34"/>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34"/>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34"/>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34"/>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34"/>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34"/>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2" name="Google Shape;382;p34"/>
          <p:cNvSpPr txBox="1">
            <a:spLocks noGrp="1"/>
          </p:cNvSpPr>
          <p:nvPr>
            <p:ph type="body" idx="1"/>
          </p:nvPr>
        </p:nvSpPr>
        <p:spPr>
          <a:xfrm>
            <a:off x="-1725" y="4099034"/>
            <a:ext cx="12222925" cy="239805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None/>
            </a:pPr>
            <a:r>
              <a:rPr lang="en-US" sz="2400"/>
              <a:t>	Wydarzenia w Chicago miały miejsce na początku maja 1886 roku, a 3 lata później święto pracy ustanowiła II Międzynarodówka, czyli organizacja zrzeszająca partie komunistyczne wielu krajów.</a:t>
            </a:r>
            <a:endParaRPr sz="1600"/>
          </a:p>
          <a:p>
            <a:pPr marL="228600" lvl="0" indent="-228600" algn="just" rtl="0">
              <a:lnSpc>
                <a:spcPct val="90000"/>
              </a:lnSpc>
              <a:spcBef>
                <a:spcPts val="1000"/>
              </a:spcBef>
              <a:spcAft>
                <a:spcPts val="0"/>
              </a:spcAft>
              <a:buClr>
                <a:schemeClr val="dk1"/>
              </a:buClr>
              <a:buSzPts val="2400"/>
              <a:buNone/>
            </a:pPr>
            <a:r>
              <a:rPr lang="en-US" sz="2400"/>
              <a:t>	Od 1890 roku 1 maja jest więc ustanowiony świętem pracy. W Polsce do rangi święta państwowego urosło jednak dopiero po II wojnie światowej w 1950 roku, choć obchodzone było już znacznie wcześniej.</a:t>
            </a:r>
            <a:endParaRPr sz="1600"/>
          </a:p>
        </p:txBody>
      </p:sp>
      <p:sp>
        <p:nvSpPr>
          <p:cNvPr id="383" name="Google Shape;383;p34"/>
          <p:cNvSpPr/>
          <p:nvPr/>
        </p:nvSpPr>
        <p:spPr>
          <a:xfrm rot="10800000" flipH="1">
            <a:off x="0" y="6492875"/>
            <a:ext cx="12191999" cy="36512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4" name="Google Shape;384;p34" descr="Obraz zawierający tekst, woda, mężczyzna, osoba&#10;&#10;Opis wygenerowany automatycznie"/>
          <p:cNvPicPr preferRelativeResize="0">
            <a:picLocks noGrp="1"/>
          </p:cNvPicPr>
          <p:nvPr>
            <p:ph type="body" idx="2"/>
          </p:nvPr>
        </p:nvPicPr>
        <p:blipFill rotWithShape="1">
          <a:blip r:embed="rId3">
            <a:alphaModFix/>
          </a:blip>
          <a:srcRect/>
          <a:stretch/>
        </p:blipFill>
        <p:spPr>
          <a:xfrm>
            <a:off x="5654616" y="216836"/>
            <a:ext cx="6547448" cy="3629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xEl>
                                              <p:pRg st="0" end="0"/>
                                            </p:txEl>
                                          </p:spTgt>
                                        </p:tgtEl>
                                        <p:attrNameLst>
                                          <p:attrName>style.visibility</p:attrName>
                                        </p:attrNameLst>
                                      </p:cBhvr>
                                      <p:to>
                                        <p:strVal val="visible"/>
                                      </p:to>
                                    </p:set>
                                    <p:animEffect transition="in" filter="fade">
                                      <p:cBhvr>
                                        <p:cTn id="12" dur="1000"/>
                                        <p:tgtEl>
                                          <p:spTgt spid="3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2">
                                            <p:txEl>
                                              <p:pRg st="1" end="1"/>
                                            </p:txEl>
                                          </p:spTgt>
                                        </p:tgtEl>
                                        <p:attrNameLst>
                                          <p:attrName>style.visibility</p:attrName>
                                        </p:attrNameLst>
                                      </p:cBhvr>
                                      <p:to>
                                        <p:strVal val="visible"/>
                                      </p:to>
                                    </p:set>
                                    <p:animEffect transition="in" filter="fade">
                                      <p:cBhvr>
                                        <p:cTn id="17" dur="1000"/>
                                        <p:tgtEl>
                                          <p:spTgt spid="3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35"/>
          <p:cNvSpPr/>
          <p:nvPr/>
        </p:nvSpPr>
        <p:spPr>
          <a:xfrm>
            <a:off x="0" y="0"/>
            <a:ext cx="5646960" cy="385466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35"/>
          <p:cNvSpPr txBox="1">
            <a:spLocks noGrp="1"/>
          </p:cNvSpPr>
          <p:nvPr>
            <p:ph type="title"/>
          </p:nvPr>
        </p:nvSpPr>
        <p:spPr>
          <a:xfrm>
            <a:off x="701344" y="710273"/>
            <a:ext cx="4352315" cy="2813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ŚWIĘTO PRACY</a:t>
            </a:r>
            <a:r>
              <a:rPr lang="en-US"/>
              <a:t> CZ. IV</a:t>
            </a:r>
            <a:endParaRPr>
              <a:latin typeface="Calibri"/>
              <a:ea typeface="Calibri"/>
              <a:cs typeface="Calibri"/>
              <a:sym typeface="Calibri"/>
            </a:endParaRPr>
          </a:p>
        </p:txBody>
      </p:sp>
      <p:sp>
        <p:nvSpPr>
          <p:cNvPr id="392" name="Google Shape;392;p35"/>
          <p:cNvSpPr/>
          <p:nvPr/>
        </p:nvSpPr>
        <p:spPr>
          <a:xfrm>
            <a:off x="0" y="0"/>
            <a:ext cx="236484" cy="38546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3" name="Google Shape;393;p35"/>
          <p:cNvGrpSpPr/>
          <p:nvPr/>
        </p:nvGrpSpPr>
        <p:grpSpPr>
          <a:xfrm>
            <a:off x="795528" y="73152"/>
            <a:ext cx="1178966" cy="232963"/>
            <a:chOff x="7763256" y="73152"/>
            <a:chExt cx="1178966" cy="232963"/>
          </a:xfrm>
        </p:grpSpPr>
        <p:sp>
          <p:nvSpPr>
            <p:cNvPr id="394" name="Google Shape;394;p35"/>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35"/>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35"/>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35"/>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35"/>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35"/>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35"/>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35"/>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35"/>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35"/>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35"/>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35"/>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35"/>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35"/>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35"/>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35"/>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35"/>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35"/>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35"/>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35"/>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4" name="Google Shape;414;p35"/>
          <p:cNvSpPr txBox="1">
            <a:spLocks noGrp="1"/>
          </p:cNvSpPr>
          <p:nvPr>
            <p:ph type="body" idx="1"/>
          </p:nvPr>
        </p:nvSpPr>
        <p:spPr>
          <a:xfrm>
            <a:off x="-1725" y="4099034"/>
            <a:ext cx="12222925" cy="239805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87500"/>
              <a:buNone/>
            </a:pPr>
            <a:r>
              <a:rPr lang="en-US"/>
              <a:t>	Pierwotnie święto pracy obchodzone było spontanicznie. Robotnicy gromadzili się wspólnie i demonstrowali, ale nie były to oficjalne państwowe obchody.</a:t>
            </a:r>
            <a:endParaRPr sz="3200"/>
          </a:p>
          <a:p>
            <a:pPr marL="228600" lvl="0" indent="-228600" algn="l" rtl="0">
              <a:lnSpc>
                <a:spcPct val="90000"/>
              </a:lnSpc>
              <a:spcBef>
                <a:spcPts val="1000"/>
              </a:spcBef>
              <a:spcAft>
                <a:spcPts val="0"/>
              </a:spcAft>
              <a:buClr>
                <a:schemeClr val="dk1"/>
              </a:buClr>
              <a:buSzPct val="87500"/>
              <a:buNone/>
            </a:pPr>
            <a:r>
              <a:rPr lang="en-US"/>
              <a:t>	Dopiero po wojnie władza komunistyczna uznała, że święto ludu pracującego miast i wsi trzeba uczcić godnie. I coraz mocniej aparat państwa angażował się w organizację obchodów. Spontaniczne wcześniej pochody pierwszomajowe stały się obowiązkowe, a uczestniczyć musieli w nich praktycznie wszyscy. Od dzieci i młodzieży szkolnej aż po osoby starsze.</a:t>
            </a:r>
            <a:endParaRPr sz="3200"/>
          </a:p>
        </p:txBody>
      </p:sp>
      <p:sp>
        <p:nvSpPr>
          <p:cNvPr id="415" name="Google Shape;415;p35"/>
          <p:cNvSpPr/>
          <p:nvPr/>
        </p:nvSpPr>
        <p:spPr>
          <a:xfrm rot="10800000" flipH="1">
            <a:off x="0" y="6492875"/>
            <a:ext cx="12191999" cy="36512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16" name="Google Shape;416;p35" descr="Obraz zawierający tekst, woda, mężczyzna, osoba&#10;&#10;Opis wygenerowany automatycznie"/>
          <p:cNvPicPr preferRelativeResize="0">
            <a:picLocks noGrp="1"/>
          </p:cNvPicPr>
          <p:nvPr>
            <p:ph type="body" idx="2"/>
          </p:nvPr>
        </p:nvPicPr>
        <p:blipFill rotWithShape="1">
          <a:blip r:embed="rId3">
            <a:alphaModFix/>
          </a:blip>
          <a:srcRect/>
          <a:stretch/>
        </p:blipFill>
        <p:spPr>
          <a:xfrm>
            <a:off x="5654616" y="216836"/>
            <a:ext cx="6547448" cy="3629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fade">
                                      <p:cBhvr>
                                        <p:cTn id="7" dur="1000"/>
                                        <p:tgtEl>
                                          <p:spTgt spid="3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xEl>
                                              <p:pRg st="0" end="0"/>
                                            </p:txEl>
                                          </p:spTgt>
                                        </p:tgtEl>
                                        <p:attrNameLst>
                                          <p:attrName>style.visibility</p:attrName>
                                        </p:attrNameLst>
                                      </p:cBhvr>
                                      <p:to>
                                        <p:strVal val="visible"/>
                                      </p:to>
                                    </p:set>
                                    <p:animEffect transition="in" filter="fade">
                                      <p:cBhvr>
                                        <p:cTn id="12" dur="1000"/>
                                        <p:tgtEl>
                                          <p:spTgt spid="4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4">
                                            <p:txEl>
                                              <p:pRg st="1" end="1"/>
                                            </p:txEl>
                                          </p:spTgt>
                                        </p:tgtEl>
                                        <p:attrNameLst>
                                          <p:attrName>style.visibility</p:attrName>
                                        </p:attrNameLst>
                                      </p:cBhvr>
                                      <p:to>
                                        <p:strVal val="visible"/>
                                      </p:to>
                                    </p:set>
                                    <p:animEffect transition="in" filter="fade">
                                      <p:cBhvr>
                                        <p:cTn id="17" dur="1000"/>
                                        <p:tgtEl>
                                          <p:spTgt spid="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36"/>
          <p:cNvSpPr/>
          <p:nvPr/>
        </p:nvSpPr>
        <p:spPr>
          <a:xfrm>
            <a:off x="0" y="0"/>
            <a:ext cx="5646960" cy="385466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36"/>
          <p:cNvSpPr txBox="1">
            <a:spLocks noGrp="1"/>
          </p:cNvSpPr>
          <p:nvPr>
            <p:ph type="title"/>
          </p:nvPr>
        </p:nvSpPr>
        <p:spPr>
          <a:xfrm>
            <a:off x="701344" y="710273"/>
            <a:ext cx="4352315" cy="2813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ŚWIĘTO PRACY</a:t>
            </a:r>
            <a:r>
              <a:rPr lang="en-US"/>
              <a:t> CZ. IV</a:t>
            </a:r>
            <a:endParaRPr>
              <a:latin typeface="Calibri"/>
              <a:ea typeface="Calibri"/>
              <a:cs typeface="Calibri"/>
              <a:sym typeface="Calibri"/>
            </a:endParaRPr>
          </a:p>
        </p:txBody>
      </p:sp>
      <p:sp>
        <p:nvSpPr>
          <p:cNvPr id="424" name="Google Shape;424;p36"/>
          <p:cNvSpPr/>
          <p:nvPr/>
        </p:nvSpPr>
        <p:spPr>
          <a:xfrm>
            <a:off x="0" y="0"/>
            <a:ext cx="236484" cy="385466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25" name="Google Shape;425;p36"/>
          <p:cNvGrpSpPr/>
          <p:nvPr/>
        </p:nvGrpSpPr>
        <p:grpSpPr>
          <a:xfrm>
            <a:off x="795528" y="73152"/>
            <a:ext cx="1178966" cy="232963"/>
            <a:chOff x="7763256" y="73152"/>
            <a:chExt cx="1178966" cy="232963"/>
          </a:xfrm>
        </p:grpSpPr>
        <p:sp>
          <p:nvSpPr>
            <p:cNvPr id="426" name="Google Shape;426;p36"/>
            <p:cNvSpPr/>
            <p:nvPr/>
          </p:nvSpPr>
          <p:spPr>
            <a:xfrm>
              <a:off x="826307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36"/>
            <p:cNvSpPr/>
            <p:nvPr/>
          </p:nvSpPr>
          <p:spPr>
            <a:xfrm>
              <a:off x="826307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36"/>
            <p:cNvSpPr/>
            <p:nvPr/>
          </p:nvSpPr>
          <p:spPr>
            <a:xfrm>
              <a:off x="8138122"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36"/>
            <p:cNvSpPr/>
            <p:nvPr/>
          </p:nvSpPr>
          <p:spPr>
            <a:xfrm>
              <a:off x="8138122"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36"/>
            <p:cNvSpPr/>
            <p:nvPr/>
          </p:nvSpPr>
          <p:spPr>
            <a:xfrm>
              <a:off x="8013167"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36"/>
            <p:cNvSpPr/>
            <p:nvPr/>
          </p:nvSpPr>
          <p:spPr>
            <a:xfrm>
              <a:off x="8013167"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6"/>
            <p:cNvSpPr/>
            <p:nvPr/>
          </p:nvSpPr>
          <p:spPr>
            <a:xfrm>
              <a:off x="7888211"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36"/>
            <p:cNvSpPr/>
            <p:nvPr/>
          </p:nvSpPr>
          <p:spPr>
            <a:xfrm>
              <a:off x="7888211"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36"/>
            <p:cNvSpPr/>
            <p:nvPr/>
          </p:nvSpPr>
          <p:spPr>
            <a:xfrm>
              <a:off x="7763256"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36"/>
            <p:cNvSpPr/>
            <p:nvPr/>
          </p:nvSpPr>
          <p:spPr>
            <a:xfrm>
              <a:off x="7763256"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36"/>
            <p:cNvSpPr/>
            <p:nvPr/>
          </p:nvSpPr>
          <p:spPr>
            <a:xfrm>
              <a:off x="888785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36"/>
            <p:cNvSpPr/>
            <p:nvPr/>
          </p:nvSpPr>
          <p:spPr>
            <a:xfrm>
              <a:off x="888785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36"/>
            <p:cNvSpPr/>
            <p:nvPr/>
          </p:nvSpPr>
          <p:spPr>
            <a:xfrm>
              <a:off x="8762899"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36"/>
            <p:cNvSpPr/>
            <p:nvPr/>
          </p:nvSpPr>
          <p:spPr>
            <a:xfrm>
              <a:off x="8762899"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36"/>
            <p:cNvSpPr/>
            <p:nvPr/>
          </p:nvSpPr>
          <p:spPr>
            <a:xfrm>
              <a:off x="8637944"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36"/>
            <p:cNvSpPr/>
            <p:nvPr/>
          </p:nvSpPr>
          <p:spPr>
            <a:xfrm>
              <a:off x="8637944"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36"/>
            <p:cNvSpPr/>
            <p:nvPr/>
          </p:nvSpPr>
          <p:spPr>
            <a:xfrm>
              <a:off x="8512988"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36"/>
            <p:cNvSpPr/>
            <p:nvPr/>
          </p:nvSpPr>
          <p:spPr>
            <a:xfrm>
              <a:off x="8512988"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36"/>
            <p:cNvSpPr/>
            <p:nvPr/>
          </p:nvSpPr>
          <p:spPr>
            <a:xfrm>
              <a:off x="8388033" y="73152"/>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36"/>
            <p:cNvSpPr/>
            <p:nvPr/>
          </p:nvSpPr>
          <p:spPr>
            <a:xfrm>
              <a:off x="8388033" y="246888"/>
              <a:ext cx="54368" cy="5922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46" name="Google Shape;446;p36"/>
          <p:cNvSpPr txBox="1">
            <a:spLocks noGrp="1"/>
          </p:cNvSpPr>
          <p:nvPr>
            <p:ph type="body" idx="1"/>
          </p:nvPr>
        </p:nvSpPr>
        <p:spPr>
          <a:xfrm>
            <a:off x="-1725" y="4099034"/>
            <a:ext cx="12222925" cy="239805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4000"/>
              <a:buNone/>
            </a:pPr>
            <a:r>
              <a:rPr lang="en-US" sz="4000"/>
              <a:t>	Dziś już 1 maja obowiązkowych pochodów nie ma, choć niektóre organizacje organizują coś na ich kształt. Wszystko ma jednak charakter spontaniczny.</a:t>
            </a:r>
            <a:endParaRPr/>
          </a:p>
        </p:txBody>
      </p:sp>
      <p:sp>
        <p:nvSpPr>
          <p:cNvPr id="447" name="Google Shape;447;p36"/>
          <p:cNvSpPr/>
          <p:nvPr/>
        </p:nvSpPr>
        <p:spPr>
          <a:xfrm rot="10800000" flipH="1">
            <a:off x="0" y="6492875"/>
            <a:ext cx="12191999" cy="365124"/>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8" name="Google Shape;448;p36" descr="Obraz zawierający tekst, woda, mężczyzna, osoba&#10;&#10;Opis wygenerowany automatycznie"/>
          <p:cNvPicPr preferRelativeResize="0">
            <a:picLocks noGrp="1"/>
          </p:cNvPicPr>
          <p:nvPr>
            <p:ph type="body" idx="2"/>
          </p:nvPr>
        </p:nvPicPr>
        <p:blipFill rotWithShape="1">
          <a:blip r:embed="rId3">
            <a:alphaModFix/>
          </a:blip>
          <a:srcRect/>
          <a:stretch/>
        </p:blipFill>
        <p:spPr>
          <a:xfrm>
            <a:off x="5654616" y="216836"/>
            <a:ext cx="6547448" cy="36295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00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xEl>
                                              <p:pRg st="0" end="0"/>
                                            </p:txEl>
                                          </p:spTgt>
                                        </p:tgtEl>
                                        <p:attrNameLst>
                                          <p:attrName>style.visibility</p:attrName>
                                        </p:attrNameLst>
                                      </p:cBhvr>
                                      <p:to>
                                        <p:strVal val="visible"/>
                                      </p:to>
                                    </p:set>
                                    <p:animEffect transition="in" filter="fade">
                                      <p:cBhvr>
                                        <p:cTn id="12" dur="1000"/>
                                        <p:tgtEl>
                                          <p:spTgt spid="4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37"/>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37"/>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37"/>
          <p:cNvSpPr txBox="1"/>
          <p:nvPr/>
        </p:nvSpPr>
        <p:spPr>
          <a:xfrm>
            <a:off x="641774" y="2726225"/>
            <a:ext cx="10905053" cy="140198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8800" b="1">
                <a:solidFill>
                  <a:schemeClr val="dk1"/>
                </a:solidFill>
                <a:latin typeface="Arial"/>
                <a:ea typeface="Arial"/>
                <a:cs typeface="Arial"/>
                <a:sym typeface="Arial"/>
              </a:rPr>
              <a:t>DZIĘKUJĘ</a:t>
            </a:r>
            <a:r>
              <a:rPr lang="en-US" sz="8800" b="1">
                <a:solidFill>
                  <a:schemeClr val="dk1"/>
                </a:solidFill>
              </a:rPr>
              <a:t>!</a:t>
            </a:r>
            <a:endParaRPr sz="8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1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7"/>
          <p:cNvSpPr/>
          <p:nvPr/>
        </p:nvSpPr>
        <p:spPr>
          <a:xfrm>
            <a:off x="327546" y="4572000"/>
            <a:ext cx="7058307" cy="1964266"/>
          </a:xfrm>
          <a:prstGeom prst="rect">
            <a:avLst/>
          </a:prstGeom>
          <a:solidFill>
            <a:srgbClr val="734A40">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8" name="Google Shape;118;p17"/>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US">
                <a:solidFill>
                  <a:srgbClr val="FFFFFF"/>
                </a:solidFill>
              </a:rPr>
              <a:t>KONSTYTUCJA 3 MAJA</a:t>
            </a:r>
            <a:endParaRPr/>
          </a:p>
        </p:txBody>
      </p:sp>
      <p:pic>
        <p:nvPicPr>
          <p:cNvPr id="119" name="Google Shape;119;p17" descr="Obraz zawierający tekst, kanion, stare&#10;&#10;Opis wygenerowany automatycznie"/>
          <p:cNvPicPr preferRelativeResize="0"/>
          <p:nvPr/>
        </p:nvPicPr>
        <p:blipFill rotWithShape="1">
          <a:blip r:embed="rId3">
            <a:alphaModFix/>
          </a:blip>
          <a:srcRect t="1478" r="1" b="1130"/>
          <a:stretch/>
        </p:blipFill>
        <p:spPr>
          <a:xfrm>
            <a:off x="327547" y="321733"/>
            <a:ext cx="7058306" cy="4107392"/>
          </a:xfrm>
          <a:prstGeom prst="rect">
            <a:avLst/>
          </a:prstGeom>
          <a:noFill/>
          <a:ln>
            <a:noFill/>
          </a:ln>
        </p:spPr>
      </p:pic>
      <p:sp>
        <p:nvSpPr>
          <p:cNvPr id="120" name="Google Shape;120;p17"/>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 name="Google Shape;121;p17"/>
          <p:cNvSpPr txBox="1">
            <a:spLocks noGrp="1"/>
          </p:cNvSpPr>
          <p:nvPr>
            <p:ph type="body" idx="1"/>
          </p:nvPr>
        </p:nvSpPr>
        <p:spPr>
          <a:xfrm>
            <a:off x="7799282" y="601424"/>
            <a:ext cx="3956700" cy="5945039"/>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FFFFFF"/>
              </a:buClr>
              <a:buSzPts val="1800"/>
              <a:buNone/>
            </a:pPr>
            <a:r>
              <a:rPr lang="en-US" sz="1800" b="1">
                <a:solidFill>
                  <a:srgbClr val="FFFFFF"/>
                </a:solidFill>
              </a:rPr>
              <a:t>Konstytucja 3 Maja kształtowała ustrój Rzeczypospolitej zaledwie przez kilkanaście miesięcy. Po jej upadku stała się niedoścignionym wzorem i symbolem marzeń o niezawisłości państwa i wolności jego obywateli.</a:t>
            </a:r>
            <a:endParaRPr sz="1800">
              <a:solidFill>
                <a:srgbClr val="FFFFFF"/>
              </a:solidFill>
            </a:endParaRPr>
          </a:p>
          <a:p>
            <a:pPr marL="0" lvl="0" indent="0" algn="just" rtl="0">
              <a:lnSpc>
                <a:spcPct val="90000"/>
              </a:lnSpc>
              <a:spcBef>
                <a:spcPts val="1000"/>
              </a:spcBef>
              <a:spcAft>
                <a:spcPts val="0"/>
              </a:spcAft>
              <a:buClr>
                <a:srgbClr val="FFFFFF"/>
              </a:buClr>
              <a:buSzPts val="1800"/>
              <a:buNone/>
            </a:pPr>
            <a:r>
              <a:rPr lang="en-US" sz="1800">
                <a:solidFill>
                  <a:srgbClr val="FFFFFF"/>
                </a:solidFill>
              </a:rPr>
              <a:t>Uchwalona 3 maja 1791 r. Ustawa Rządowa była ukoronowaniem panowania Stanisława Augusta Poniatowskiego. Jej korzenie są jednak znacznie głębsze. Już od początku XVIII w. w Polsce powstawały rozmaite idee głębokich reform politycznych. Oświeceniowi pisarze polityczni, tacy jak Stanisław Dunin-Karwicki, Jan Stanisław Jabłonowski, Stanisław Leszczyński i Stanisław Konarski, krytykowali w swoich dziełach ustrój oparty na zasadzie liberum veto i słabości władzy wykonawczej oraz proponowali nowe sposoby sprawowania rządów w Rzeczpospolitej.</a:t>
            </a:r>
            <a:endParaRPr sz="1800">
              <a:solidFill>
                <a:srgbClr val="FFFFFF"/>
              </a:solidFill>
            </a:endParaRPr>
          </a:p>
          <a:p>
            <a:pPr marL="228600" lvl="0" indent="-114300" algn="l" rtl="0">
              <a:lnSpc>
                <a:spcPct val="90000"/>
              </a:lnSpc>
              <a:spcBef>
                <a:spcPts val="1000"/>
              </a:spcBef>
              <a:spcAft>
                <a:spcPts val="0"/>
              </a:spcAft>
              <a:buClr>
                <a:schemeClr val="dk1"/>
              </a:buClr>
              <a:buSzPts val="1800"/>
              <a:buNone/>
            </a:pPr>
            <a:endParaRPr sz="1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fade">
                                      <p:cBhvr>
                                        <p:cTn id="12" dur="10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1" end="1"/>
                                            </p:txEl>
                                          </p:spTgt>
                                        </p:tgtEl>
                                        <p:attrNameLst>
                                          <p:attrName>style.visibility</p:attrName>
                                        </p:attrNameLst>
                                      </p:cBhvr>
                                      <p:to>
                                        <p:strVal val="visible"/>
                                      </p:to>
                                    </p:set>
                                    <p:animEffect transition="in" filter="fade">
                                      <p:cBhvr>
                                        <p:cTn id="17" dur="1000"/>
                                        <p:tgtEl>
                                          <p:spTgt spid="1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2" end="2"/>
                                            </p:txEl>
                                          </p:spTgt>
                                        </p:tgtEl>
                                        <p:attrNameLst>
                                          <p:attrName>style.visibility</p:attrName>
                                        </p:attrNameLst>
                                      </p:cBhvr>
                                      <p:to>
                                        <p:strVal val="visible"/>
                                      </p:to>
                                    </p:set>
                                    <p:animEffect transition="in" filter="fade">
                                      <p:cBhvr>
                                        <p:cTn id="22" dur="1000"/>
                                        <p:tgtEl>
                                          <p:spTgt spid="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1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18"/>
          <p:cNvSpPr/>
          <p:nvPr/>
        </p:nvSpPr>
        <p:spPr>
          <a:xfrm>
            <a:off x="4142164" y="900814"/>
            <a:ext cx="759618"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8"/>
          <p:cNvSpPr/>
          <p:nvPr/>
        </p:nvSpPr>
        <p:spPr>
          <a:xfrm>
            <a:off x="4144437" y="633165"/>
            <a:ext cx="482654"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8"/>
          <p:cNvSpPr/>
          <p:nvPr/>
        </p:nvSpPr>
        <p:spPr>
          <a:xfrm>
            <a:off x="634621" y="636723"/>
            <a:ext cx="4000062" cy="5257799"/>
          </a:xfrm>
          <a:custGeom>
            <a:avLst/>
            <a:gdLst/>
            <a:ahLst/>
            <a:cxnLst/>
            <a:rect l="l" t="t" r="r" b="b"/>
            <a:pathLst>
              <a:path w="4634682" h="5257799" extrusionOk="0">
                <a:moveTo>
                  <a:pt x="0" y="0"/>
                </a:moveTo>
                <a:lnTo>
                  <a:pt x="4634682" y="0"/>
                </a:lnTo>
                <a:lnTo>
                  <a:pt x="4634682" y="5257799"/>
                </a:lnTo>
                <a:lnTo>
                  <a:pt x="0" y="5257799"/>
                </a:lnTo>
                <a:close/>
              </a:path>
            </a:pathLst>
          </a:cu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8"/>
          <p:cNvSpPr txBox="1">
            <a:spLocks noGrp="1"/>
          </p:cNvSpPr>
          <p:nvPr>
            <p:ph type="title"/>
          </p:nvPr>
        </p:nvSpPr>
        <p:spPr>
          <a:xfrm>
            <a:off x="934872" y="982272"/>
            <a:ext cx="3388419" cy="4560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en-US" sz="3500" b="1">
                <a:solidFill>
                  <a:srgbClr val="FFFFFF"/>
                </a:solidFill>
              </a:rPr>
              <a:t>ODZYSKIWANIE NIEPODLEGŁOŚCI</a:t>
            </a:r>
            <a:br>
              <a:rPr lang="en-US" sz="3500" b="1">
                <a:solidFill>
                  <a:srgbClr val="FFFFFF"/>
                </a:solidFill>
              </a:rPr>
            </a:br>
            <a:r>
              <a:rPr lang="en-US" sz="3600" b="1">
                <a:solidFill>
                  <a:srgbClr val="FFFFFF"/>
                </a:solidFill>
              </a:rPr>
              <a:t>CZ. I</a:t>
            </a:r>
            <a:endParaRPr sz="3600">
              <a:solidFill>
                <a:srgbClr val="FFFFFF"/>
              </a:solidFill>
              <a:latin typeface="Calibri"/>
              <a:ea typeface="Calibri"/>
              <a:cs typeface="Calibri"/>
              <a:sym typeface="Calibri"/>
            </a:endParaRPr>
          </a:p>
        </p:txBody>
      </p:sp>
      <p:sp>
        <p:nvSpPr>
          <p:cNvPr id="131" name="Google Shape;131;p18"/>
          <p:cNvSpPr/>
          <p:nvPr/>
        </p:nvSpPr>
        <p:spPr>
          <a:xfrm>
            <a:off x="4901782" y="1352302"/>
            <a:ext cx="6655597"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8"/>
          <p:cNvSpPr txBox="1">
            <a:spLocks noGrp="1"/>
          </p:cNvSpPr>
          <p:nvPr>
            <p:ph type="body" idx="1"/>
          </p:nvPr>
        </p:nvSpPr>
        <p:spPr>
          <a:xfrm>
            <a:off x="5020579" y="1590222"/>
            <a:ext cx="6437661" cy="489534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FEFFFF"/>
              </a:buClr>
              <a:buSzPts val="2400"/>
              <a:buNone/>
            </a:pPr>
            <a:r>
              <a:rPr lang="en-US" sz="2400">
                <a:solidFill>
                  <a:srgbClr val="FEFFFF"/>
                </a:solidFill>
              </a:rPr>
              <a:t>„Naród polski w ostatnim stadium upadku” – tak pisał „Monitor”, jedno z najbardziej wpływowych czasopism politycznych obozu reformatorskiego w 1763 r. Stan Rzeczpospolitej był rzeczywiście fatalny. Polska już od schyłku XVII w. nie była państwem suwerennym. W okresie rządów dynastii saskiej stała się ona protektoratem Rosji, która miała wieczyście gwarantować jej wolność i bezpieczeństwo. W rzeczywistości pod piękną frazeologią kryła się brutalna dominacja polityczna i chaos. W sposób szczególny fakt, że „Polska nierządem stoi”, był widoczny pod koniec lat sześćdziesiątych, czyli okresie Konfederacji Barskiej.</a:t>
            </a:r>
            <a:endParaRPr sz="3200"/>
          </a:p>
          <a:p>
            <a:pPr marL="228600" lvl="0" indent="-76200" algn="l" rtl="0">
              <a:lnSpc>
                <a:spcPct val="90000"/>
              </a:lnSpc>
              <a:spcBef>
                <a:spcPts val="1000"/>
              </a:spcBef>
              <a:spcAft>
                <a:spcPts val="0"/>
              </a:spcAft>
              <a:buClr>
                <a:schemeClr val="dk1"/>
              </a:buClr>
              <a:buSzPts val="2400"/>
              <a:buNone/>
            </a:pPr>
            <a:endParaRPr sz="2400">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0" end="0"/>
                                            </p:txEl>
                                          </p:spTgt>
                                        </p:tgtEl>
                                        <p:attrNameLst>
                                          <p:attrName>style.visibility</p:attrName>
                                        </p:attrNameLst>
                                      </p:cBhvr>
                                      <p:to>
                                        <p:strVal val="visible"/>
                                      </p:to>
                                    </p:set>
                                    <p:animEffect transition="in" filter="fade">
                                      <p:cBhvr>
                                        <p:cTn id="12" dur="800"/>
                                        <p:tgtEl>
                                          <p:spTgt spid="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1" end="1"/>
                                            </p:txEl>
                                          </p:spTgt>
                                        </p:tgtEl>
                                        <p:attrNameLst>
                                          <p:attrName>style.visibility</p:attrName>
                                        </p:attrNameLst>
                                      </p:cBhvr>
                                      <p:to>
                                        <p:strVal val="visible"/>
                                      </p:to>
                                    </p:set>
                                    <p:animEffect transition="in" filter="fade">
                                      <p:cBhvr>
                                        <p:cTn id="17" dur="800"/>
                                        <p:tgtEl>
                                          <p:spTgt spid="1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1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9"/>
          <p:cNvSpPr/>
          <p:nvPr/>
        </p:nvSpPr>
        <p:spPr>
          <a:xfrm>
            <a:off x="4142164" y="900814"/>
            <a:ext cx="759618"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9"/>
          <p:cNvSpPr/>
          <p:nvPr/>
        </p:nvSpPr>
        <p:spPr>
          <a:xfrm>
            <a:off x="4144437" y="633165"/>
            <a:ext cx="482654"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9"/>
          <p:cNvSpPr/>
          <p:nvPr/>
        </p:nvSpPr>
        <p:spPr>
          <a:xfrm>
            <a:off x="634621" y="636723"/>
            <a:ext cx="4000062" cy="5257799"/>
          </a:xfrm>
          <a:custGeom>
            <a:avLst/>
            <a:gdLst/>
            <a:ahLst/>
            <a:cxnLst/>
            <a:rect l="l" t="t" r="r" b="b"/>
            <a:pathLst>
              <a:path w="4634682" h="5257799" extrusionOk="0">
                <a:moveTo>
                  <a:pt x="0" y="0"/>
                </a:moveTo>
                <a:lnTo>
                  <a:pt x="4634682" y="0"/>
                </a:lnTo>
                <a:lnTo>
                  <a:pt x="4634682" y="5257799"/>
                </a:lnTo>
                <a:lnTo>
                  <a:pt x="0" y="5257799"/>
                </a:lnTo>
                <a:close/>
              </a:path>
            </a:pathLst>
          </a:cu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19"/>
          <p:cNvSpPr txBox="1">
            <a:spLocks noGrp="1"/>
          </p:cNvSpPr>
          <p:nvPr>
            <p:ph type="title"/>
          </p:nvPr>
        </p:nvSpPr>
        <p:spPr>
          <a:xfrm>
            <a:off x="934872" y="982272"/>
            <a:ext cx="3388419" cy="4560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en-US" sz="3500" b="1">
                <a:solidFill>
                  <a:srgbClr val="FFFFFF"/>
                </a:solidFill>
              </a:rPr>
              <a:t>ODZYSKIWANIE NIEPODLEGŁOŚCI</a:t>
            </a:r>
            <a:r>
              <a:rPr lang="en-US" sz="3500" b="1"/>
              <a:t/>
            </a:r>
            <a:br>
              <a:rPr lang="en-US" sz="3500" b="1"/>
            </a:br>
            <a:r>
              <a:rPr lang="en-US" sz="3600" b="1">
                <a:solidFill>
                  <a:srgbClr val="FFFFFF"/>
                </a:solidFill>
              </a:rPr>
              <a:t>CZ. II</a:t>
            </a:r>
            <a:endParaRPr sz="3600" b="1">
              <a:solidFill>
                <a:srgbClr val="FFFFFF"/>
              </a:solidFill>
              <a:latin typeface="Calibri"/>
              <a:ea typeface="Calibri"/>
              <a:cs typeface="Calibri"/>
              <a:sym typeface="Calibri"/>
            </a:endParaRPr>
          </a:p>
        </p:txBody>
      </p:sp>
      <p:sp>
        <p:nvSpPr>
          <p:cNvPr id="142" name="Google Shape;142;p19"/>
          <p:cNvSpPr/>
          <p:nvPr/>
        </p:nvSpPr>
        <p:spPr>
          <a:xfrm>
            <a:off x="4901782" y="1352302"/>
            <a:ext cx="6655597"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9"/>
          <p:cNvSpPr txBox="1">
            <a:spLocks noGrp="1"/>
          </p:cNvSpPr>
          <p:nvPr>
            <p:ph type="body" idx="1"/>
          </p:nvPr>
        </p:nvSpPr>
        <p:spPr>
          <a:xfrm>
            <a:off x="5020579" y="1590222"/>
            <a:ext cx="6437661" cy="489534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FEFFFF"/>
              </a:buClr>
              <a:buSzPts val="2400"/>
              <a:buNone/>
            </a:pPr>
            <a:r>
              <a:rPr lang="en-US" sz="2400">
                <a:solidFill>
                  <a:srgbClr val="FEFFFF"/>
                </a:solidFill>
              </a:rPr>
              <a:t>I rozbiór Polski spowodował swoisty przełom w myśleniu o reformach państwa. Znany za sprawą gestu Tadeusza Rejtana Sejm rozbiorowy, poza wydaniem zgody na rozbiór, stworzył również Komisję Edukacji Narodowej. Nieprzypadkowo czterech najważniejszych twórców Konstytucji było związanych z Komisją. Ta i inne inicjatywy początków panowania Poniatowskiego, takie jak Szkoła Rycerska, stanowiły podstawę do starań o odzyskanie suwerenności przez Rzeczpospolitą. Sejm rozbiorowy na żądanie Rosji stworzył również Radę Nieustającą, będącą swoistą radą ministrów, której celem miało być ograniczenie władzy królewskiej i planów głębokich reform.</a:t>
            </a:r>
            <a:endParaRPr sz="2400">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0" end="0"/>
                                            </p:txEl>
                                          </p:spTgt>
                                        </p:tgtEl>
                                        <p:attrNameLst>
                                          <p:attrName>style.visibility</p:attrName>
                                        </p:attrNameLst>
                                      </p:cBhvr>
                                      <p:to>
                                        <p:strVal val="visible"/>
                                      </p:to>
                                    </p:set>
                                    <p:animEffect transition="in" filter="fade">
                                      <p:cBhvr>
                                        <p:cTn id="12" dur="800"/>
                                        <p:tgtEl>
                                          <p:spTgt spid="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20"/>
          <p:cNvSpPr/>
          <p:nvPr/>
        </p:nvSpPr>
        <p:spPr>
          <a:xfrm>
            <a:off x="4142164" y="900814"/>
            <a:ext cx="759618"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20"/>
          <p:cNvSpPr/>
          <p:nvPr/>
        </p:nvSpPr>
        <p:spPr>
          <a:xfrm>
            <a:off x="4144437" y="633165"/>
            <a:ext cx="482654"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20"/>
          <p:cNvSpPr/>
          <p:nvPr/>
        </p:nvSpPr>
        <p:spPr>
          <a:xfrm>
            <a:off x="634621" y="636723"/>
            <a:ext cx="4000062" cy="5257799"/>
          </a:xfrm>
          <a:custGeom>
            <a:avLst/>
            <a:gdLst/>
            <a:ahLst/>
            <a:cxnLst/>
            <a:rect l="l" t="t" r="r" b="b"/>
            <a:pathLst>
              <a:path w="4634682" h="5257799" extrusionOk="0">
                <a:moveTo>
                  <a:pt x="0" y="0"/>
                </a:moveTo>
                <a:lnTo>
                  <a:pt x="4634682" y="0"/>
                </a:lnTo>
                <a:lnTo>
                  <a:pt x="4634682" y="5257799"/>
                </a:lnTo>
                <a:lnTo>
                  <a:pt x="0" y="5257799"/>
                </a:lnTo>
                <a:close/>
              </a:path>
            </a:pathLst>
          </a:cu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20"/>
          <p:cNvSpPr txBox="1">
            <a:spLocks noGrp="1"/>
          </p:cNvSpPr>
          <p:nvPr>
            <p:ph type="title"/>
          </p:nvPr>
        </p:nvSpPr>
        <p:spPr>
          <a:xfrm>
            <a:off x="934872" y="982272"/>
            <a:ext cx="3388419" cy="4560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en-US" sz="3500" b="1">
                <a:solidFill>
                  <a:srgbClr val="FFFFFF"/>
                </a:solidFill>
              </a:rPr>
              <a:t>ODZYSKIWANIE NIEPODLEGŁOŚCI</a:t>
            </a:r>
            <a:r>
              <a:rPr lang="en-US" sz="3500" b="1"/>
              <a:t/>
            </a:r>
            <a:br>
              <a:rPr lang="en-US" sz="3500" b="1"/>
            </a:br>
            <a:r>
              <a:rPr lang="en-US" sz="3600" b="1">
                <a:solidFill>
                  <a:srgbClr val="FFFFFF"/>
                </a:solidFill>
              </a:rPr>
              <a:t>CZ. III</a:t>
            </a:r>
            <a:endParaRPr sz="3600" b="1">
              <a:solidFill>
                <a:srgbClr val="FFFFFF"/>
              </a:solidFill>
              <a:latin typeface="Calibri"/>
              <a:ea typeface="Calibri"/>
              <a:cs typeface="Calibri"/>
              <a:sym typeface="Calibri"/>
            </a:endParaRPr>
          </a:p>
        </p:txBody>
      </p:sp>
      <p:sp>
        <p:nvSpPr>
          <p:cNvPr id="153" name="Google Shape;153;p20"/>
          <p:cNvSpPr/>
          <p:nvPr/>
        </p:nvSpPr>
        <p:spPr>
          <a:xfrm>
            <a:off x="4901782" y="1352302"/>
            <a:ext cx="6655597"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20"/>
          <p:cNvSpPr txBox="1">
            <a:spLocks noGrp="1"/>
          </p:cNvSpPr>
          <p:nvPr>
            <p:ph type="body" idx="1"/>
          </p:nvPr>
        </p:nvSpPr>
        <p:spPr>
          <a:xfrm>
            <a:off x="5020579" y="1590222"/>
            <a:ext cx="6437661" cy="489534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FEFFFF"/>
              </a:buClr>
              <a:buSzPts val="2400"/>
              <a:buNone/>
            </a:pPr>
            <a:r>
              <a:rPr lang="en-US" sz="2400">
                <a:solidFill>
                  <a:srgbClr val="FEFFFF"/>
                </a:solidFill>
              </a:rPr>
              <a:t>W drugiej połowie lat 80. sytuacja międzynarodowa zmieniła się na korzyść Rzeczypospolitej. Wybuch wojny rosyjsko-tureckiej i włączenie się do niej Austrii sprawiły, że król Stanisław August Poniatowski postanowił wykorzystać tę sytuację do wzmocnienia swojej władzy i niezależności od Katarzyny II. Droga do tego celu może wydawać się dość zaskakująca. Zwołany w 1788 r. Sejm miał zatwierdzić sojusz polsko-rosyjski i włączenie się do wojny z Turcją. Tymczasem wśród zgromadzonej na Sejmie szlachty zapanowało pragnienie zerwania związków z Rosją.</a:t>
            </a:r>
            <a:endParaRPr sz="2400">
              <a:solidFill>
                <a:srgbClr val="FE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21"/>
          <p:cNvSpPr/>
          <p:nvPr/>
        </p:nvSpPr>
        <p:spPr>
          <a:xfrm>
            <a:off x="4142164" y="900814"/>
            <a:ext cx="759618"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21"/>
          <p:cNvSpPr/>
          <p:nvPr/>
        </p:nvSpPr>
        <p:spPr>
          <a:xfrm>
            <a:off x="4144437" y="633165"/>
            <a:ext cx="482654"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21"/>
          <p:cNvSpPr/>
          <p:nvPr/>
        </p:nvSpPr>
        <p:spPr>
          <a:xfrm>
            <a:off x="634621" y="636723"/>
            <a:ext cx="4000062" cy="5257799"/>
          </a:xfrm>
          <a:custGeom>
            <a:avLst/>
            <a:gdLst/>
            <a:ahLst/>
            <a:cxnLst/>
            <a:rect l="l" t="t" r="r" b="b"/>
            <a:pathLst>
              <a:path w="4634682" h="5257799" extrusionOk="0">
                <a:moveTo>
                  <a:pt x="0" y="0"/>
                </a:moveTo>
                <a:lnTo>
                  <a:pt x="4634682" y="0"/>
                </a:lnTo>
                <a:lnTo>
                  <a:pt x="4634682" y="5257799"/>
                </a:lnTo>
                <a:lnTo>
                  <a:pt x="0" y="5257799"/>
                </a:lnTo>
                <a:close/>
              </a:path>
            </a:pathLst>
          </a:cu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21"/>
          <p:cNvSpPr txBox="1">
            <a:spLocks noGrp="1"/>
          </p:cNvSpPr>
          <p:nvPr>
            <p:ph type="title"/>
          </p:nvPr>
        </p:nvSpPr>
        <p:spPr>
          <a:xfrm>
            <a:off x="934872" y="982272"/>
            <a:ext cx="3388419" cy="4560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alibri"/>
              <a:buNone/>
            </a:pPr>
            <a:r>
              <a:rPr lang="en-US" sz="3500" b="1">
                <a:solidFill>
                  <a:srgbClr val="FFFFFF"/>
                </a:solidFill>
              </a:rPr>
              <a:t>ODZYSKIWANIE NIEPODLEGŁOŚCI</a:t>
            </a:r>
            <a:r>
              <a:rPr lang="en-US" sz="3500" b="1"/>
              <a:t/>
            </a:r>
            <a:br>
              <a:rPr lang="en-US" sz="3500" b="1"/>
            </a:br>
            <a:r>
              <a:rPr lang="en-US" sz="3600" b="1">
                <a:solidFill>
                  <a:srgbClr val="FFFFFF"/>
                </a:solidFill>
              </a:rPr>
              <a:t>CZ. IV</a:t>
            </a:r>
            <a:endParaRPr sz="3600" b="1">
              <a:solidFill>
                <a:srgbClr val="FFFFFF"/>
              </a:solidFill>
              <a:latin typeface="Calibri"/>
              <a:ea typeface="Calibri"/>
              <a:cs typeface="Calibri"/>
              <a:sym typeface="Calibri"/>
            </a:endParaRPr>
          </a:p>
        </p:txBody>
      </p:sp>
      <p:sp>
        <p:nvSpPr>
          <p:cNvPr id="164" name="Google Shape;164;p21"/>
          <p:cNvSpPr/>
          <p:nvPr/>
        </p:nvSpPr>
        <p:spPr>
          <a:xfrm>
            <a:off x="4901782" y="1352302"/>
            <a:ext cx="6655597"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21"/>
          <p:cNvSpPr txBox="1">
            <a:spLocks noGrp="1"/>
          </p:cNvSpPr>
          <p:nvPr>
            <p:ph type="body" idx="1"/>
          </p:nvPr>
        </p:nvSpPr>
        <p:spPr>
          <a:xfrm>
            <a:off x="5020579" y="1590222"/>
            <a:ext cx="6437661" cy="4895345"/>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FEFFFF"/>
              </a:buClr>
              <a:buSzPts val="2400"/>
              <a:buNone/>
            </a:pPr>
            <a:r>
              <a:rPr lang="en-US" sz="2400">
                <a:solidFill>
                  <a:srgbClr val="FEFFFF"/>
                </a:solidFill>
              </a:rPr>
              <a:t>Pierwszym krokiem była likwidacja Rady Nieustającej. Skonfederowany Sejm, w którym niemożliwe było zastosowanie liberum veto, rozpoczął realizację reform. Już pod koniec 1788 r. uchwalono powiększenie armii z ok. 20 do 100 tys. żołnierzy. Pod koniec kolejnego roku ulicami Warszawy przeszła kilkutysięczna tzw. czarna procesja mieszczan, żądających zrównania w niektórych prawach ze szlachtą.</a:t>
            </a:r>
            <a:endParaRPr sz="2400">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0" end="0"/>
                                            </p:txEl>
                                          </p:spTgt>
                                        </p:tgtEl>
                                        <p:attrNameLst>
                                          <p:attrName>style.visibility</p:attrName>
                                        </p:attrNameLst>
                                      </p:cBhvr>
                                      <p:to>
                                        <p:strVal val="visible"/>
                                      </p:to>
                                    </p:set>
                                    <p:animEffect transition="in" filter="fade">
                                      <p:cBhvr>
                                        <p:cTn id="12" dur="800"/>
                                        <p:tgtEl>
                                          <p:spTgt spid="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2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22"/>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2"/>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2"/>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2"/>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22"/>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22"/>
          <p:cNvSpPr txBox="1">
            <a:spLocks noGrp="1"/>
          </p:cNvSpPr>
          <p:nvPr>
            <p:ph type="title"/>
          </p:nvPr>
        </p:nvSpPr>
        <p:spPr>
          <a:xfrm>
            <a:off x="236685" y="586855"/>
            <a:ext cx="3603931"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3600"/>
              <a:buFont typeface="Calibri"/>
              <a:buNone/>
            </a:pPr>
            <a:r>
              <a:rPr lang="en-US" sz="3600" b="1">
                <a:solidFill>
                  <a:srgbClr val="FFFFFF"/>
                </a:solidFill>
              </a:rPr>
              <a:t>ZAMACH STANU?</a:t>
            </a:r>
            <a:r>
              <a:rPr lang="en-US" sz="3600" b="1"/>
              <a:t/>
            </a:r>
            <a:br>
              <a:rPr lang="en-US" sz="3600" b="1"/>
            </a:br>
            <a:r>
              <a:rPr lang="en-US" sz="3600" b="1">
                <a:solidFill>
                  <a:srgbClr val="FFFFFF"/>
                </a:solidFill>
              </a:rPr>
              <a:t>CZ. I</a:t>
            </a:r>
            <a:endParaRPr sz="3600" b="1"/>
          </a:p>
        </p:txBody>
      </p:sp>
      <p:sp>
        <p:nvSpPr>
          <p:cNvPr id="178" name="Google Shape;178;p22"/>
          <p:cNvSpPr txBox="1">
            <a:spLocks noGrp="1"/>
          </p:cNvSpPr>
          <p:nvPr>
            <p:ph type="body" idx="1"/>
          </p:nvPr>
        </p:nvSpPr>
        <p:spPr>
          <a:xfrm>
            <a:off x="4594599" y="146274"/>
            <a:ext cx="7360478" cy="6581214"/>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dk1"/>
              </a:buClr>
              <a:buSzPts val="2600"/>
              <a:buNone/>
            </a:pPr>
            <a:r>
              <a:rPr lang="en-US" sz="2600"/>
              <a:t>Od grudnia 1790 r. w tajemnicy spotykali się najważniejsi przedstawiciele obozu reformatorskiego: Stanisław Małachowski, Hugo Kołłątaj, Julian Ursyn Niemcewicz, Ignacy Potocki i Tadeusz Matuszewicz. Z czasem ich liczba sięgnęła 60 osób cieszących się wsparciem króla. Podczas spotkań zastanawiano się nad kształtem reformy, m.in. analizując konstytucję amerykańską i prace francuskiego Zgromadzenia Narodowego.</a:t>
            </a:r>
            <a:endParaRPr sz="2600"/>
          </a:p>
          <a:p>
            <a:pPr marL="0" lvl="0" indent="0" algn="just" rtl="0">
              <a:lnSpc>
                <a:spcPct val="90000"/>
              </a:lnSpc>
              <a:spcBef>
                <a:spcPts val="1000"/>
              </a:spcBef>
              <a:spcAft>
                <a:spcPts val="0"/>
              </a:spcAft>
              <a:buClr>
                <a:schemeClr val="dk1"/>
              </a:buClr>
              <a:buSzPts val="2600"/>
              <a:buNone/>
            </a:pPr>
            <a:r>
              <a:rPr lang="en-US" sz="2600"/>
              <a:t>Ich działania przyspieszyło pogorszenie się sytuacji międzynarodowej. Przegłosowanie ustawy zmieniającej ustrój zaplanowano na okres tuż po Wielkanocy, gdy większość posłów wciąż przebywała w swoich oddalonych często o setki kilometrów dworach. 2 maja 1791 r. w Pałacu Radziwiłłowskim (obecnym prezydenckim) odczytano projekt ustawy. Tego samego dnia w domu ambasadora Rosji obradowali przeciwnicy reform.</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8">
                                            <p:txEl>
                                              <p:pRg st="0" end="0"/>
                                            </p:txEl>
                                          </p:spTgt>
                                        </p:tgtEl>
                                        <p:attrNameLst>
                                          <p:attrName>style.visibility</p:attrName>
                                        </p:attrNameLst>
                                      </p:cBhvr>
                                      <p:to>
                                        <p:strVal val="visible"/>
                                      </p:to>
                                    </p:set>
                                    <p:anim calcmode="lin" valueType="num">
                                      <p:cBhvr additive="base">
                                        <p:cTn id="12" dur="500"/>
                                        <p:tgtEl>
                                          <p:spTgt spid="178">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17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78">
                                            <p:txEl>
                                              <p:pRg st="1" end="1"/>
                                            </p:txEl>
                                          </p:spTgt>
                                        </p:tgtEl>
                                        <p:attrNameLst>
                                          <p:attrName>style.visibility</p:attrName>
                                        </p:attrNameLst>
                                      </p:cBhvr>
                                      <p:to>
                                        <p:strVal val="visible"/>
                                      </p:to>
                                    </p:set>
                                    <p:anim calcmode="lin" valueType="num">
                                      <p:cBhvr additive="base">
                                        <p:cTn id="18" dur="500"/>
                                        <p:tgtEl>
                                          <p:spTgt spid="178">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178">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2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3"/>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23"/>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3"/>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3"/>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23"/>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23"/>
          <p:cNvSpPr txBox="1">
            <a:spLocks noGrp="1"/>
          </p:cNvSpPr>
          <p:nvPr>
            <p:ph type="title"/>
          </p:nvPr>
        </p:nvSpPr>
        <p:spPr>
          <a:xfrm>
            <a:off x="236685" y="586855"/>
            <a:ext cx="3603931"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3600"/>
              <a:buFont typeface="Calibri"/>
              <a:buNone/>
            </a:pPr>
            <a:r>
              <a:rPr lang="en-US" sz="3600" b="1">
                <a:solidFill>
                  <a:srgbClr val="FFFFFF"/>
                </a:solidFill>
              </a:rPr>
              <a:t>ZAMACH STANU?</a:t>
            </a:r>
            <a:r>
              <a:rPr lang="en-US" sz="3600" b="1"/>
              <a:t/>
            </a:r>
            <a:br>
              <a:rPr lang="en-US" sz="3600" b="1"/>
            </a:br>
            <a:r>
              <a:rPr lang="en-US" sz="3600" b="1">
                <a:solidFill>
                  <a:srgbClr val="FFFFFF"/>
                </a:solidFill>
              </a:rPr>
              <a:t>CZ. II</a:t>
            </a:r>
            <a:endParaRPr sz="3600" b="1"/>
          </a:p>
        </p:txBody>
      </p:sp>
      <p:sp>
        <p:nvSpPr>
          <p:cNvPr id="191" name="Google Shape;191;p23"/>
          <p:cNvSpPr txBox="1">
            <a:spLocks noGrp="1"/>
          </p:cNvSpPr>
          <p:nvPr>
            <p:ph type="body" idx="1"/>
          </p:nvPr>
        </p:nvSpPr>
        <p:spPr>
          <a:xfrm>
            <a:off x="4594599" y="146274"/>
            <a:ext cx="7360478" cy="6581214"/>
          </a:xfrm>
          <a:prstGeom prst="rect">
            <a:avLst/>
          </a:prstGeom>
          <a:noFill/>
          <a:ln>
            <a:noFill/>
          </a:ln>
        </p:spPr>
        <p:txBody>
          <a:bodyPr spcFirstLastPara="1" wrap="square" lIns="91425" tIns="45700" rIns="91425" bIns="45700" anchor="ctr" anchorCtr="0">
            <a:noAutofit/>
          </a:bodyPr>
          <a:lstStyle/>
          <a:p>
            <a:pPr marL="228600" lvl="0" indent="-228600" algn="just" rtl="0">
              <a:lnSpc>
                <a:spcPct val="90000"/>
              </a:lnSpc>
              <a:spcBef>
                <a:spcPts val="0"/>
              </a:spcBef>
              <a:spcAft>
                <a:spcPts val="0"/>
              </a:spcAft>
              <a:buClr>
                <a:schemeClr val="dk1"/>
              </a:buClr>
              <a:buSzPts val="2400"/>
              <a:buNone/>
            </a:pPr>
            <a:r>
              <a:rPr lang="en-US" sz="2400"/>
              <a:t>	Rankiem 3 maja 1791 r. po otwarciu obrad sejmowych odczytano odpowiednio dobrane depesze dyplomatyczne wskazujące, że Polsce grozi kolejny rozbiór. Ignacy Potocki zwrócił się do króla: „abyś nam odkrył widoki swoje ku ratowaniu ojczyzny”. Poniatowski odparł, że jest nim uchwalenie wielkiej reformy. Natychmiast przegłosowano uchwalenie Ustawy Rządowej. Król zaprzysiągł konstytucję: „Przysięgłem Bogu, żałować tego nie będę”.</a:t>
            </a:r>
            <a:endParaRPr sz="2400"/>
          </a:p>
          <a:p>
            <a:pPr marL="228600" lvl="0" indent="-228600" algn="just" rtl="0">
              <a:lnSpc>
                <a:spcPct val="90000"/>
              </a:lnSpc>
              <a:spcBef>
                <a:spcPts val="1000"/>
              </a:spcBef>
              <a:spcAft>
                <a:spcPts val="0"/>
              </a:spcAft>
              <a:buClr>
                <a:schemeClr val="dk1"/>
              </a:buClr>
              <a:buSzPts val="2400"/>
              <a:buNone/>
            </a:pPr>
            <a:r>
              <a:rPr lang="en-US" sz="2400"/>
              <a:t>	W tym samym czasie przed Zamkiem Królewskim obstawionym przez dowodzone przez księcia Józefa Poniatowskiego oddziały garnizonu warszawskiego gromadził się rozentuzjazmowany tłum. Wśród niego wieczorem do pobliskiej katedry św. Jana przeszli posłowie na czele z marszałkiem Stanisławem Małachowskim, aby zaprzysiąc nową ustawę. Król do katedry z uwagi na bezpieczeństwo udał się łączącym ją z Zamkiem bezpośrednim przejściem.</a:t>
            </a:r>
            <a:endParaRPr/>
          </a:p>
          <a:p>
            <a:pPr marL="0" lvl="0" indent="0" algn="l" rtl="0">
              <a:lnSpc>
                <a:spcPct val="90000"/>
              </a:lnSpc>
              <a:spcBef>
                <a:spcPts val="1000"/>
              </a:spcBef>
              <a:spcAft>
                <a:spcPts val="0"/>
              </a:spcAft>
              <a:buClr>
                <a:schemeClr val="dk1"/>
              </a:buClr>
              <a:buSzPts val="2400"/>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1">
                                            <p:txEl>
                                              <p:pRg st="0" end="0"/>
                                            </p:txEl>
                                          </p:spTgt>
                                        </p:tgtEl>
                                        <p:attrNameLst>
                                          <p:attrName>style.visibility</p:attrName>
                                        </p:attrNameLst>
                                      </p:cBhvr>
                                      <p:to>
                                        <p:strVal val="visible"/>
                                      </p:to>
                                    </p:set>
                                    <p:anim calcmode="lin" valueType="num">
                                      <p:cBhvr additive="base">
                                        <p:cTn id="12" dur="500"/>
                                        <p:tgtEl>
                                          <p:spTgt spid="191">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191">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91">
                                            <p:txEl>
                                              <p:pRg st="1" end="1"/>
                                            </p:txEl>
                                          </p:spTgt>
                                        </p:tgtEl>
                                        <p:attrNameLst>
                                          <p:attrName>style.visibility</p:attrName>
                                        </p:attrNameLst>
                                      </p:cBhvr>
                                      <p:to>
                                        <p:strVal val="visible"/>
                                      </p:to>
                                    </p:set>
                                    <p:anim calcmode="lin" valueType="num">
                                      <p:cBhvr additive="base">
                                        <p:cTn id="18" dur="500"/>
                                        <p:tgtEl>
                                          <p:spTgt spid="191">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191">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91">
                                            <p:txEl>
                                              <p:pRg st="2" end="2"/>
                                            </p:txEl>
                                          </p:spTgt>
                                        </p:tgtEl>
                                        <p:attrNameLst>
                                          <p:attrName>style.visibility</p:attrName>
                                        </p:attrNameLst>
                                      </p:cBhvr>
                                      <p:to>
                                        <p:strVal val="visible"/>
                                      </p:to>
                                    </p:set>
                                    <p:anim calcmode="lin" valueType="num">
                                      <p:cBhvr additive="base">
                                        <p:cTn id="24" dur="500"/>
                                        <p:tgtEl>
                                          <p:spTgt spid="191">
                                            <p:txEl>
                                              <p:pRg st="2" end="2"/>
                                            </p:txEl>
                                          </p:spTgt>
                                        </p:tgtEl>
                                        <p:attrNameLst>
                                          <p:attrName>ppt_w</p:attrName>
                                        </p:attrNameLst>
                                      </p:cBhvr>
                                      <p:tavLst>
                                        <p:tav tm="0">
                                          <p:val>
                                            <p:strVal val="0"/>
                                          </p:val>
                                        </p:tav>
                                        <p:tav tm="100000">
                                          <p:val>
                                            <p:strVal val="#ppt_w"/>
                                          </p:val>
                                        </p:tav>
                                      </p:tavLst>
                                    </p:anim>
                                    <p:anim calcmode="lin" valueType="num">
                                      <p:cBhvr additive="base">
                                        <p:cTn id="25" dur="500"/>
                                        <p:tgtEl>
                                          <p:spTgt spid="191">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885</Words>
  <PresentationFormat>Niestandardowy</PresentationFormat>
  <Paragraphs>61</Paragraphs>
  <Slides>25</Slides>
  <Notes>23</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25</vt:i4>
      </vt:variant>
    </vt:vector>
  </HeadingPairs>
  <TitlesOfParts>
    <vt:vector size="32" baseType="lpstr">
      <vt:lpstr>Arial</vt:lpstr>
      <vt:lpstr>Calibri</vt:lpstr>
      <vt:lpstr>Jacques Francois Shadow</vt:lpstr>
      <vt:lpstr>Bookman Old Style</vt:lpstr>
      <vt:lpstr>Roboto</vt:lpstr>
      <vt:lpstr>Motyw pakietu Office</vt:lpstr>
      <vt:lpstr>Motyw pakietu Office</vt:lpstr>
      <vt:lpstr>ROCZNICA UCHWALENIA KONSTYTUCJI III MAJA</vt:lpstr>
      <vt:lpstr>Slajd 2</vt:lpstr>
      <vt:lpstr>KONSTYTUCJA 3 MAJA</vt:lpstr>
      <vt:lpstr>ODZYSKIWANIE NIEPODLEGŁOŚCI CZ. I</vt:lpstr>
      <vt:lpstr>ODZYSKIWANIE NIEPODLEGŁOŚCI CZ. II</vt:lpstr>
      <vt:lpstr>ODZYSKIWANIE NIEPODLEGŁOŚCI CZ. III</vt:lpstr>
      <vt:lpstr>ODZYSKIWANIE NIEPODLEGŁOŚCI CZ. IV</vt:lpstr>
      <vt:lpstr>ZAMACH STANU? CZ. I</vt:lpstr>
      <vt:lpstr>ZAMACH STANU? CZ. II</vt:lpstr>
      <vt:lpstr>ZAMACH STANU? CZ. III</vt:lpstr>
      <vt:lpstr>Majowa Jutrzenka</vt:lpstr>
      <vt:lpstr>UPADEK I LEGENDA CZ. I</vt:lpstr>
      <vt:lpstr>UPADEK I LEGENDA CZ. II</vt:lpstr>
      <vt:lpstr>2021 ROKIEM KONSTYTUCJI 3 MAJA</vt:lpstr>
      <vt:lpstr>Slajd 15</vt:lpstr>
      <vt:lpstr>DZIEŃ FLAGI RZECZYPOSPOLITEJ POLSKIEJ</vt:lpstr>
      <vt:lpstr>Flaga biało- czerwona</vt:lpstr>
      <vt:lpstr>Slajd 18</vt:lpstr>
      <vt:lpstr>ŚWIĘTO PRACY  CZ. I</vt:lpstr>
      <vt:lpstr>ŚWIĘTO PRACY CZ. II</vt:lpstr>
      <vt:lpstr>ŚWIĘTO PRACY CZ. III</vt:lpstr>
      <vt:lpstr>ŚWIĘTO PRACY CZ. III</vt:lpstr>
      <vt:lpstr>ŚWIĘTO PRACY CZ. IV</vt:lpstr>
      <vt:lpstr>ŚWIĘTO PRACY CZ. IV</vt:lpstr>
      <vt:lpstr>Slajd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ROCZNICA UCHWALENIA KONSTYTUCJI III MAJA</dc:title>
  <cp:lastModifiedBy>Ela</cp:lastModifiedBy>
  <cp:revision>1</cp:revision>
  <dcterms:modified xsi:type="dcterms:W3CDTF">2021-04-27T14:16:49Z</dcterms:modified>
</cp:coreProperties>
</file>