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71" r:id="rId4"/>
    <p:sldId id="268" r:id="rId5"/>
    <p:sldId id="261" r:id="rId6"/>
    <p:sldId id="269" r:id="rId7"/>
    <p:sldId id="270" r:id="rId8"/>
    <p:sldId id="262" r:id="rId9"/>
    <p:sldId id="259" r:id="rId10"/>
    <p:sldId id="265" r:id="rId11"/>
    <p:sldId id="263" r:id="rId12"/>
    <p:sldId id="264" r:id="rId13"/>
    <p:sldId id="272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EA9"/>
    <a:srgbClr val="3864B2"/>
    <a:srgbClr val="F9D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A5612-845D-4319-B308-598BD7B94D80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895DE-A5DC-429A-90C1-65A03B827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848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95DE-A5DC-429A-90C1-65A03B8270E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26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89A9CF-4550-4E11-849D-C90948CCE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7E29ADC-9488-4112-87D2-47832978F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8EE773-BF48-4559-9CE8-07B0CB5A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4918-D01F-4320-B731-8131003A1470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7A8BF6-2D0C-4DE4-AEF6-582338B6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1EBFC5-9EA7-4EE0-8398-EA1D4B4A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7162-C21D-4FDC-87C5-B88069DFC6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300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AC9B69-5C5D-4264-B1BC-B129D03A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051F5AF-1306-4FA0-8E3F-2D5F7080E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80189F-8414-4F03-854A-5BB30506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4918-D01F-4320-B731-8131003A1470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DB5355-B765-40F4-BC42-873585BE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B7ADE4-7904-4A9E-8880-A446B60E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7162-C21D-4FDC-87C5-B88069DFC6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60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DC73723-1E9D-4FC1-B7FE-9F981EFA6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B27CF78-64CF-4A0A-8CC4-B77A4ED4C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FD9B93-A9BD-4237-9235-E5739458A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4918-D01F-4320-B731-8131003A1470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D1FD6A-F0C7-4759-ACF5-F34CDC43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9F635A-6D88-41DE-A80A-66CA7902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7162-C21D-4FDC-87C5-B88069DFC6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3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AFDEE0-3026-48A8-B7B5-6160F328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52745A-1834-40A8-86C5-5B30CD23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FF993B-C061-40F4-B257-529C5CD6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4918-D01F-4320-B731-8131003A1470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034B99-2F2E-4C62-A0B3-B581AE8B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14B9BA-D123-4946-92A7-7AD3527E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7162-C21D-4FDC-87C5-B88069DFC6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762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AB5358-FE04-42FB-872F-0C87834F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5B9F4B-32A2-44B6-B81A-98EF06AAE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9E84C9-57AD-4269-8AB3-9E69D949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4918-D01F-4320-B731-8131003A1470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BBB464-1820-4598-900E-8F927309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DC5882-F771-45F6-BDF6-EDA09912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7162-C21D-4FDC-87C5-B88069DFC6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52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59C9AF-AFBD-4B86-9FF9-4306F516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7A0CA9-0567-48D2-97C5-F35F292C7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51CEFA1-3298-495E-999A-6233C343B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1EC86D7-8F07-4E77-84F8-B7D04E5EF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4918-D01F-4320-B731-8131003A1470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5D151FD-9E2B-43D1-A4F5-5E129948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3EE6F5-8459-4CD8-8047-C283D83F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7162-C21D-4FDC-87C5-B88069DFC6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73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88CCDF-71CE-4BB6-B848-E1DAD079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217E1C-15C3-4BD6-B3A7-8CDCB3514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9478C75-0706-4B90-8805-995B40874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56FE36B-C6CD-4ED4-9B83-D2BEFFF1C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1B9D7BC-6CA6-480E-92D3-7EFC3E57F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72DA622-258B-4BC5-BF37-2CF56B8F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4918-D01F-4320-B731-8131003A1470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710D492-E26B-4846-9FC3-6055DB63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38DD972-ED94-4F95-A4DE-1C5B889C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7162-C21D-4FDC-87C5-B88069DFC6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238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780F14-1F3E-42ED-9E18-6A257247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3A3120D-FF02-4124-A288-7D50EE19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4918-D01F-4320-B731-8131003A1470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9EE16B1-907D-4472-9511-C58A03F0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EFC649E-16F7-4840-85E7-24BF51AE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7162-C21D-4FDC-87C5-B88069DFC6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27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B6DB168-BC86-49DE-B8A0-B0534C4E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4918-D01F-4320-B731-8131003A1470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F74D046-57B9-48BA-9351-755DDC2E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0EBCF39-D287-4780-B0EF-EB4A04000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7162-C21D-4FDC-87C5-B88069DFC6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13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858D2B-3D5D-4155-908F-5D607944F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12E8A0-3CED-4B37-B981-88AAA946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E7D806C-3AFC-454D-A7AC-458AC001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2BF20DA-4414-46E7-B4DC-66716650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4918-D01F-4320-B731-8131003A1470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6B05D67-184C-405B-9334-B16DD97B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0FC34F6-2974-420E-8C78-4DD4FA3E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7162-C21D-4FDC-87C5-B88069DFC6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63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ACDF2-2AF3-45EE-B312-E613F0CE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E73AA31-ED5A-4639-B87A-84D3DAD56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9A810A1-70C3-4544-9A62-30E651483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780EDB9-521E-41EB-88EE-21E49CCB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C4918-D01F-4320-B731-8131003A1470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D3CEC3B-DD1E-481F-8087-859F7E0B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314BEF-A248-4AFB-A280-0660E819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7162-C21D-4FDC-87C5-B88069DFC6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543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5E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FD226F5-E449-4703-90B0-044AC39A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F98C8D9-175C-4308-ADE2-3F2335DBA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E7EE5C-B363-49A8-9002-D94AFF82A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C4918-D01F-4320-B731-8131003A1470}" type="datetimeFigureOut">
              <a:rPr lang="pl-PL" smtClean="0"/>
              <a:t>2020-04-27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E8A321-60AD-43F9-BE3D-6832F532A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C04A22-BFCB-481A-937C-A588C4277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97162-C21D-4FDC-87C5-B88069DFC6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9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s://pl.wikipedia.org/wiki/Lew" TargetMode="External"/><Relationship Id="rId3" Type="http://schemas.openxmlformats.org/officeDocument/2006/relationships/hyperlink" Target="http://commons.wikimedia.org/wiki/File:Loxodonta_africana_-_slon_afrykanski_(2).JPG" TargetMode="External"/><Relationship Id="rId7" Type="http://schemas.openxmlformats.org/officeDocument/2006/relationships/hyperlink" Target="https://pl.wikipedia.org/wiki/Nosoro%C5%BCce" TargetMode="External"/><Relationship Id="rId12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hyperlink" Target="https://pt.wikipedia.org/wiki/Zebra-de-grant" TargetMode="External"/><Relationship Id="rId5" Type="http://schemas.openxmlformats.org/officeDocument/2006/relationships/hyperlink" Target="https://www.bloomberg.com/news/articles/2016-02-15/buffalo-valued-at-record-11-1-million-in-auction-beeld-says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hyperlink" Target="https://pl.wikipedia.org/wiki/%C5%BByraf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Podskoczek_egipski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Androctonus_australis" TargetMode="External"/><Relationship Id="rId5" Type="http://schemas.openxmlformats.org/officeDocument/2006/relationships/image" Target="../media/image11.JPG"/><Relationship Id="rId10" Type="http://schemas.openxmlformats.org/officeDocument/2006/relationships/hyperlink" Target="https://en.wiktionary.org/wiki/fenek" TargetMode="External"/><Relationship Id="rId4" Type="http://schemas.openxmlformats.org/officeDocument/2006/relationships/hyperlink" Target="https://pl.wikipedia.org/wiki/Wielb%C5%82%C4%85d_jednogarbny" TargetMode="External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pl.wikipedia.org/wiki/Ara_%C5%BC%C3%B3%C5%82toskrzyd%C5%82a" TargetMode="External"/><Relationship Id="rId7" Type="http://schemas.openxmlformats.org/officeDocument/2006/relationships/hyperlink" Target="http://marymiranda-fatosdefato.blogspot.com/2010/09/o-beijo-do-beija-flor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://commons.wikimedia.org/wiki/File:South_African_Monkey.JPG" TargetMode="External"/><Relationship Id="rId4" Type="http://schemas.openxmlformats.org/officeDocument/2006/relationships/image" Target="../media/image15.jpeg"/><Relationship Id="rId9" Type="http://schemas.openxmlformats.org/officeDocument/2006/relationships/hyperlink" Target="https://en.wikipedia.org/wiki/Toco_touca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hyperlink" Target="https://pl.wikipedia.org/wiki/Ro%C5%9Bliny_uprawne" TargetMode="External"/><Relationship Id="rId7" Type="http://schemas.openxmlformats.org/officeDocument/2006/relationships/hyperlink" Target="https://pl.wikipedia.org/wiki/Akacja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hyperlink" Target="https://zielonakonewka.wordpress.com/2015/01/27/baobab/" TargetMode="External"/><Relationship Id="rId5" Type="http://schemas.openxmlformats.org/officeDocument/2006/relationships/hyperlink" Target="http://pl.wikipedia.org/wiki/Sukulenty" TargetMode="External"/><Relationship Id="rId10" Type="http://schemas.openxmlformats.org/officeDocument/2006/relationships/image" Target="../media/image22.jpg"/><Relationship Id="rId4" Type="http://schemas.openxmlformats.org/officeDocument/2006/relationships/image" Target="../media/image19.JPG"/><Relationship Id="rId9" Type="http://schemas.openxmlformats.org/officeDocument/2006/relationships/hyperlink" Target="https://pl.wikipedia.org/wiki/Daktylowie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0EE4C-CB0B-4F07-9451-055541161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Prawie wszystko o… Afryce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F0B302-055B-4FEB-8DD9-02494CA6E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Lena Adewoye 3c</a:t>
            </a:r>
          </a:p>
        </p:txBody>
      </p:sp>
      <p:pic>
        <p:nvPicPr>
          <p:cNvPr id="5" name="Grafika 4" descr="Kula ziemska — Afryka i Europa">
            <a:extLst>
              <a:ext uri="{FF2B5EF4-FFF2-40B4-BE49-F238E27FC236}">
                <a16:creationId xmlns:a16="http://schemas.microsoft.com/office/drawing/2014/main" id="{26A815DA-2CC3-42A4-AD03-BBE35EDB5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956603"/>
            <a:ext cx="3319975" cy="30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0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EE8FC1-C26D-48B5-A7D3-2EA206854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8" y="18255"/>
            <a:ext cx="5359791" cy="1325563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bg1"/>
                </a:solidFill>
              </a:rPr>
              <a:t>Kraje i mieszkańcy Afryki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DF226B-E74F-4AAE-80E4-B6876E853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0569" cy="2957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u="sng" dirty="0">
                <a:solidFill>
                  <a:schemeClr val="bg1"/>
                </a:solidFill>
              </a:rPr>
              <a:t>Największym państwem</a:t>
            </a:r>
            <a:r>
              <a:rPr lang="pl-PL" sz="3200" dirty="0">
                <a:solidFill>
                  <a:schemeClr val="bg1"/>
                </a:solidFill>
              </a:rPr>
              <a:t> w Afryce jest </a:t>
            </a:r>
            <a:r>
              <a:rPr lang="pl-PL" sz="3200" b="1" dirty="0">
                <a:solidFill>
                  <a:schemeClr val="bg1"/>
                </a:solidFill>
              </a:rPr>
              <a:t>Algieria</a:t>
            </a:r>
            <a:r>
              <a:rPr lang="pl-PL" sz="3200" dirty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pl-PL" sz="3200" dirty="0">
                <a:solidFill>
                  <a:schemeClr val="bg1"/>
                </a:solidFill>
              </a:rPr>
              <a:t>a najmniejszym </a:t>
            </a:r>
            <a:r>
              <a:rPr lang="pl-PL" sz="3200" b="1" dirty="0">
                <a:solidFill>
                  <a:schemeClr val="bg1"/>
                </a:solidFill>
              </a:rPr>
              <a:t>Seszele</a:t>
            </a:r>
            <a:r>
              <a:rPr lang="pl-PL" sz="32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3200" u="sng" dirty="0">
                <a:solidFill>
                  <a:schemeClr val="bg1"/>
                </a:solidFill>
              </a:rPr>
              <a:t>Najwięcej ludzi </a:t>
            </a:r>
            <a:r>
              <a:rPr lang="pl-PL" sz="3200" dirty="0">
                <a:solidFill>
                  <a:schemeClr val="bg1"/>
                </a:solidFill>
              </a:rPr>
              <a:t>mieszka w </a:t>
            </a:r>
            <a:r>
              <a:rPr lang="pl-PL" sz="3200" b="1" dirty="0">
                <a:solidFill>
                  <a:schemeClr val="bg1"/>
                </a:solidFill>
              </a:rPr>
              <a:t>Nigerii</a:t>
            </a:r>
            <a:r>
              <a:rPr lang="pl-PL" sz="3200" dirty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pl-PL" sz="3200" dirty="0">
                <a:solidFill>
                  <a:schemeClr val="bg1"/>
                </a:solidFill>
              </a:rPr>
              <a:t>a najmniej na </a:t>
            </a:r>
            <a:r>
              <a:rPr lang="pl-PL" sz="3200" b="1" dirty="0">
                <a:solidFill>
                  <a:schemeClr val="bg1"/>
                </a:solidFill>
              </a:rPr>
              <a:t>Seszelach</a:t>
            </a:r>
            <a:r>
              <a:rPr lang="pl-PL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4" name="Picture 2" descr="Afryka - mapa polityczna 150 x 170 cm | mapy polityczne | Educarium">
            <a:extLst>
              <a:ext uri="{FF2B5EF4-FFF2-40B4-BE49-F238E27FC236}">
                <a16:creationId xmlns:a16="http://schemas.microsoft.com/office/drawing/2014/main" id="{3686F0CF-31FE-4EF0-9D71-299D67ED9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69" y="0"/>
            <a:ext cx="62132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BE3F3A-4198-416C-9809-AC19AD0E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>
            <a:normAutofit/>
          </a:bodyPr>
          <a:lstStyle/>
          <a:p>
            <a:pPr algn="r"/>
            <a:r>
              <a:rPr lang="pl-PL" sz="2800" dirty="0">
                <a:latin typeface="+mn-lt"/>
              </a:rPr>
              <a:t>Miasto Lagos w Nigerii jest największym miastem na kontynencie afrykańskim z ponad 13 milionami mieszkańców.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CF4B04-CAE2-4CF3-BD64-AC3175F3E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776" y="5425325"/>
            <a:ext cx="5173613" cy="17703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/>
              <a:t>Na kontynencie afrykańskim mówi się w około 2 tysiącach języków.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9D00E83E-D587-4F0E-B065-38160FBB6463}"/>
              </a:ext>
            </a:extLst>
          </p:cNvPr>
          <p:cNvCxnSpPr/>
          <p:nvPr/>
        </p:nvCxnSpPr>
        <p:spPr>
          <a:xfrm>
            <a:off x="6096000" y="4598826"/>
            <a:ext cx="0" cy="2378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agos – Wikipedia, wolna encyklopedia">
            <a:extLst>
              <a:ext uri="{FF2B5EF4-FFF2-40B4-BE49-F238E27FC236}">
                <a16:creationId xmlns:a16="http://schemas.microsoft.com/office/drawing/2014/main" id="{21399ABF-0511-497A-AE25-CACF2E19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010"/>
            <a:ext cx="12192000" cy="35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F9D3767-1171-4114-BD57-21B567A5390A}"/>
              </a:ext>
            </a:extLst>
          </p:cNvPr>
          <p:cNvSpPr txBox="1">
            <a:spLocks/>
          </p:cNvSpPr>
          <p:nvPr/>
        </p:nvSpPr>
        <p:spPr>
          <a:xfrm>
            <a:off x="436098" y="18256"/>
            <a:ext cx="5359791" cy="102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/>
              <a:t>Kraje i mieszkańcy Afryki</a:t>
            </a:r>
          </a:p>
        </p:txBody>
      </p:sp>
    </p:spTree>
    <p:extLst>
      <p:ext uri="{BB962C8B-B14F-4D97-AF65-F5344CB8AC3E}">
        <p14:creationId xmlns:p14="http://schemas.microsoft.com/office/powerpoint/2010/main" val="3709599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CDB3EF-C5E5-4F59-A637-14BA10E9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49256">
            <a:off x="3192067" y="1226375"/>
            <a:ext cx="6459746" cy="605939"/>
          </a:xfrm>
          <a:noFill/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C00000"/>
                </a:solidFill>
              </a:rPr>
              <a:t>Nauka mówi, że ludzie pochodzą z Afryki.</a:t>
            </a:r>
          </a:p>
        </p:txBody>
      </p:sp>
      <p:pic>
        <p:nvPicPr>
          <p:cNvPr id="2050" name="Picture 2" descr="Monkey -&gt; Caveman -&gt; Human? | Jesse Romero">
            <a:extLst>
              <a:ext uri="{FF2B5EF4-FFF2-40B4-BE49-F238E27FC236}">
                <a16:creationId xmlns:a16="http://schemas.microsoft.com/office/drawing/2014/main" id="{951AF42B-2293-41D5-8454-4EF1F438B4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92" y="71023"/>
            <a:ext cx="3000497" cy="16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0621A44-5D6F-4E51-B911-9C13DB53679E}"/>
              </a:ext>
            </a:extLst>
          </p:cNvPr>
          <p:cNvSpPr txBox="1"/>
          <p:nvPr/>
        </p:nvSpPr>
        <p:spPr>
          <a:xfrm>
            <a:off x="67356" y="6206725"/>
            <a:ext cx="8258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00B0F0"/>
                </a:solidFill>
              </a:rPr>
              <a:t>Uniwersytet w Timbuktu w Mali to najstarszy uniwersytet na świecie.</a:t>
            </a:r>
          </a:p>
        </p:txBody>
      </p:sp>
      <p:pic>
        <p:nvPicPr>
          <p:cNvPr id="2052" name="Picture 4" descr="Timbuktu w Mali mapie - Campings Mali mapie (Zachodnia Afryka ...">
            <a:extLst>
              <a:ext uri="{FF2B5EF4-FFF2-40B4-BE49-F238E27FC236}">
                <a16:creationId xmlns:a16="http://schemas.microsoft.com/office/drawing/2014/main" id="{E86B8D1F-35FC-452A-A858-F16F20A48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650" y="2948820"/>
            <a:ext cx="3003350" cy="391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76509FD-66D3-4F08-99F8-A526F7651943}"/>
              </a:ext>
            </a:extLst>
          </p:cNvPr>
          <p:cNvSpPr txBox="1"/>
          <p:nvPr/>
        </p:nvSpPr>
        <p:spPr>
          <a:xfrm>
            <a:off x="0" y="2159990"/>
            <a:ext cx="649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Prawie połowa złota na świecie pochodzi z Afryki.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B354629-DC1B-41E8-97B3-88CFF0A0EDA5}"/>
              </a:ext>
            </a:extLst>
          </p:cNvPr>
          <p:cNvSpPr txBox="1"/>
          <p:nvPr/>
        </p:nvSpPr>
        <p:spPr>
          <a:xfrm rot="433736">
            <a:off x="548516" y="4273847"/>
            <a:ext cx="5920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92D050"/>
                </a:solidFill>
              </a:rPr>
              <a:t>Pustynia Sahara jest większa od USA.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5013FF8-9EB4-49EF-BF02-6C2325B5E39D}"/>
              </a:ext>
            </a:extLst>
          </p:cNvPr>
          <p:cNvSpPr txBox="1"/>
          <p:nvPr/>
        </p:nvSpPr>
        <p:spPr>
          <a:xfrm>
            <a:off x="5598184" y="3257088"/>
            <a:ext cx="335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Największe piramidy na świecie są w Egipcie.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14CD0E8-0822-40A3-915F-480892294E88}"/>
              </a:ext>
            </a:extLst>
          </p:cNvPr>
          <p:cNvSpPr txBox="1"/>
          <p:nvPr/>
        </p:nvSpPr>
        <p:spPr>
          <a:xfrm>
            <a:off x="506438" y="365125"/>
            <a:ext cx="7134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</a:rPr>
              <a:t>Ciekawostki o Afryce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344E500-8DCB-449E-9420-4E157AB7BA2B}"/>
              </a:ext>
            </a:extLst>
          </p:cNvPr>
          <p:cNvSpPr txBox="1"/>
          <p:nvPr/>
        </p:nvSpPr>
        <p:spPr>
          <a:xfrm rot="20744038">
            <a:off x="1988419" y="2639617"/>
            <a:ext cx="7193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rgbClr val="FFC000"/>
                </a:solidFill>
              </a:rPr>
              <a:t>Afryka jest największym producentem diamentów na świecie.</a:t>
            </a:r>
          </a:p>
        </p:txBody>
      </p:sp>
      <p:sp>
        <p:nvSpPr>
          <p:cNvPr id="19" name="Strzałka: w górę 18">
            <a:extLst>
              <a:ext uri="{FF2B5EF4-FFF2-40B4-BE49-F238E27FC236}">
                <a16:creationId xmlns:a16="http://schemas.microsoft.com/office/drawing/2014/main" id="{8B3261BD-75E2-48A5-95B0-AE4AF57CF30B}"/>
              </a:ext>
            </a:extLst>
          </p:cNvPr>
          <p:cNvSpPr/>
          <p:nvPr/>
        </p:nvSpPr>
        <p:spPr>
          <a:xfrm rot="3085742">
            <a:off x="8237928" y="3431336"/>
            <a:ext cx="463850" cy="3559969"/>
          </a:xfrm>
          <a:prstGeom prst="upArrow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górę 20">
            <a:extLst>
              <a:ext uri="{FF2B5EF4-FFF2-40B4-BE49-F238E27FC236}">
                <a16:creationId xmlns:a16="http://schemas.microsoft.com/office/drawing/2014/main" id="{3C659DC4-8FF9-4085-86D6-77112BFDCDBD}"/>
              </a:ext>
            </a:extLst>
          </p:cNvPr>
          <p:cNvSpPr/>
          <p:nvPr/>
        </p:nvSpPr>
        <p:spPr>
          <a:xfrm rot="5400000">
            <a:off x="9087814" y="3588166"/>
            <a:ext cx="465356" cy="4010585"/>
          </a:xfrm>
          <a:prstGeom prst="upArrow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0ABBEB2-2794-4EBF-83FC-12B6DB687A8C}"/>
              </a:ext>
            </a:extLst>
          </p:cNvPr>
          <p:cNvSpPr txBox="1"/>
          <p:nvPr/>
        </p:nvSpPr>
        <p:spPr>
          <a:xfrm>
            <a:off x="84054" y="5390778"/>
            <a:ext cx="73433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00B050"/>
                </a:solidFill>
              </a:rPr>
              <a:t>W Jeziorze Malawi pływa najwięcej gatunków ryb na świecie.</a:t>
            </a:r>
          </a:p>
        </p:txBody>
      </p:sp>
    </p:spTree>
    <p:extLst>
      <p:ext uri="{BB962C8B-B14F-4D97-AF65-F5344CB8AC3E}">
        <p14:creationId xmlns:p14="http://schemas.microsoft.com/office/powerpoint/2010/main" val="1928836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0EE4C-CB0B-4F07-9451-055541161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770142"/>
            <a:ext cx="8495070" cy="1885070"/>
          </a:xfrm>
        </p:spPr>
        <p:txBody>
          <a:bodyPr anchor="b">
            <a:normAutofit fontScale="90000"/>
          </a:bodyPr>
          <a:lstStyle/>
          <a:p>
            <a:br>
              <a:rPr lang="pl-PL" b="1" dirty="0">
                <a:solidFill>
                  <a:srgbClr val="FFFFFF"/>
                </a:solidFill>
              </a:rPr>
            </a:br>
            <a:br>
              <a:rPr lang="pl-PL" b="1" dirty="0">
                <a:solidFill>
                  <a:srgbClr val="FFFFFF"/>
                </a:solidFill>
              </a:rPr>
            </a:br>
            <a:r>
              <a:rPr lang="pl-PL" sz="5300" b="1" dirty="0">
                <a:solidFill>
                  <a:srgbClr val="FFFFFF"/>
                </a:solidFill>
              </a:rPr>
              <a:t>Dziękuję za uwagę</a:t>
            </a:r>
            <a:br>
              <a:rPr lang="pl-PL" sz="5300" b="1" dirty="0">
                <a:solidFill>
                  <a:srgbClr val="FFFFFF"/>
                </a:solidFill>
              </a:rPr>
            </a:br>
            <a:r>
              <a:rPr lang="pl-PL" sz="5300" b="1" dirty="0">
                <a:solidFill>
                  <a:srgbClr val="FFFFFF"/>
                </a:solidFill>
              </a:rPr>
              <a:t> </a:t>
            </a:r>
            <a:r>
              <a:rPr lang="pl-PL" sz="5300" b="1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pl-PL" sz="5300" b="1" dirty="0">
              <a:solidFill>
                <a:srgbClr val="FFFFFF"/>
              </a:solidFill>
            </a:endParaRPr>
          </a:p>
        </p:txBody>
      </p:sp>
      <p:pic>
        <p:nvPicPr>
          <p:cNvPr id="5" name="Grafika 4" descr="Afryka">
            <a:extLst>
              <a:ext uri="{FF2B5EF4-FFF2-40B4-BE49-F238E27FC236}">
                <a16:creationId xmlns:a16="http://schemas.microsoft.com/office/drawing/2014/main" id="{F470E1F3-C0A1-4479-BAE5-CCD80BD7E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9827" y="553388"/>
            <a:ext cx="3812345" cy="32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4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ustracja przedstawia mapę krajobrazową Afryki. Na mapie uwzględniono następujące strefy roślinne: roślinność śródziemnomorska, półpustynia, pustynia, sawanna, las parkowy, wilgotny las, równikowy, las namorzynowy. Strefy roślinności układają się pasami, wzdłuż równika – las równikowy w Kotlinie Kongo, dalej na północ i południe: lasy parkowe, sawanny, półpustynie i pustynie. Góry oznaczone kolorem szarym, obszary rolnicze – kolorem żółtym (głównie wzdłuż rzek). Morza niebieskie. Na mapie opisano nazwy nizin, wyżyn i pasm górskich, mórz, zatok, rzek i jezior. Oznaczono i opisano główne miasta. Oznaczono czarnymi kropkami i opisano szczyty górskie. Mapa pokryta jest równoleżnikami i południkami. Dookoła mapy w białej ramce opisano współrzędne geograficzne co dziesięć stopni. W legendzie umieszczono i opisano znaki użyte na mapie.">
            <a:extLst>
              <a:ext uri="{FF2B5EF4-FFF2-40B4-BE49-F238E27FC236}">
                <a16:creationId xmlns:a16="http://schemas.microsoft.com/office/drawing/2014/main" id="{BA292B2A-F8C4-4E9F-811B-3D861DA91F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" r="2686" b="3"/>
          <a:stretch/>
        </p:blipFill>
        <p:spPr bwMode="auto">
          <a:xfrm>
            <a:off x="0" y="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C8513A2B-1E10-4E1E-9C3A-A97E010D4AD2}"/>
              </a:ext>
            </a:extLst>
          </p:cNvPr>
          <p:cNvCxnSpPr>
            <a:cxnSpLocks/>
          </p:cNvCxnSpPr>
          <p:nvPr/>
        </p:nvCxnSpPr>
        <p:spPr>
          <a:xfrm>
            <a:off x="0" y="3207434"/>
            <a:ext cx="5234499" cy="0"/>
          </a:xfrm>
          <a:prstGeom prst="straightConnector1">
            <a:avLst/>
          </a:prstGeom>
          <a:ln>
            <a:solidFill>
              <a:srgbClr val="355EA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3">
            <a:extLst>
              <a:ext uri="{FF2B5EF4-FFF2-40B4-BE49-F238E27FC236}">
                <a16:creationId xmlns:a16="http://schemas.microsoft.com/office/drawing/2014/main" id="{AF486486-3CBA-4D95-8531-6E8A1BB4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333" y="1276012"/>
            <a:ext cx="6428935" cy="215298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Afryka</a:t>
            </a:r>
            <a:br>
              <a:rPr lang="pl-PL" dirty="0"/>
            </a:br>
            <a:r>
              <a:rPr lang="pl-PL" dirty="0"/>
              <a:t>Drugi pod względem wielkości kontynent na Ziemi. Jest położona na półkuli północnej i południowej, a przez jej środkową część przebiega równik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370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ustracja przedstawia mapę krajobrazową Afryki. Na mapie uwzględniono następujące strefy roślinne: roślinność śródziemnomorska, półpustynia, pustynia, sawanna, las parkowy, wilgotny las, równikowy, las namorzynowy. Strefy roślinności układają się pasami, wzdłuż równika – las równikowy w Kotlinie Kongo, dalej na północ i południe: lasy parkowe, sawanny, półpustynie i pustynie. Góry oznaczone kolorem szarym, obszary rolnicze – kolorem żółtym (głównie wzdłuż rzek). Morza niebieskie. Na mapie opisano nazwy nizin, wyżyn i pasm górskich, mórz, zatok, rzek i jezior. Oznaczono i opisano główne miasta. Oznaczono czarnymi kropkami i opisano szczyty górskie. Mapa pokryta jest równoleżnikami i południkami. Dookoła mapy w białej ramce opisano współrzędne geograficzne co dziesięć stopni. W legendzie umieszczono i opisano znaki użyte na mapie.">
            <a:extLst>
              <a:ext uri="{FF2B5EF4-FFF2-40B4-BE49-F238E27FC236}">
                <a16:creationId xmlns:a16="http://schemas.microsoft.com/office/drawing/2014/main" id="{BA292B2A-F8C4-4E9F-811B-3D861DA91F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" r="2686" b="3"/>
          <a:stretch/>
        </p:blipFill>
        <p:spPr bwMode="auto">
          <a:xfrm>
            <a:off x="74611" y="21750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C8513A2B-1E10-4E1E-9C3A-A97E010D4AD2}"/>
              </a:ext>
            </a:extLst>
          </p:cNvPr>
          <p:cNvCxnSpPr>
            <a:cxnSpLocks/>
          </p:cNvCxnSpPr>
          <p:nvPr/>
        </p:nvCxnSpPr>
        <p:spPr>
          <a:xfrm>
            <a:off x="0" y="3207434"/>
            <a:ext cx="5234499" cy="0"/>
          </a:xfrm>
          <a:prstGeom prst="straightConnector1">
            <a:avLst/>
          </a:prstGeom>
          <a:ln>
            <a:solidFill>
              <a:srgbClr val="355EA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3">
            <a:extLst>
              <a:ext uri="{FF2B5EF4-FFF2-40B4-BE49-F238E27FC236}">
                <a16:creationId xmlns:a16="http://schemas.microsoft.com/office/drawing/2014/main" id="{F434727E-C43D-4B55-B749-932EB69D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532" y="183240"/>
            <a:ext cx="5642113" cy="98936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Typy krajobrazów w Afryce</a:t>
            </a:r>
            <a:br>
              <a:rPr lang="pl-PL" dirty="0"/>
            </a:b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5F39D45-0202-4609-B786-AC8131B9D3D8}"/>
              </a:ext>
            </a:extLst>
          </p:cNvPr>
          <p:cNvSpPr txBox="1"/>
          <p:nvPr/>
        </p:nvSpPr>
        <p:spPr>
          <a:xfrm>
            <a:off x="6517401" y="1521778"/>
            <a:ext cx="49536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400" dirty="0">
                <a:solidFill>
                  <a:schemeClr val="bg1"/>
                </a:solidFill>
              </a:rPr>
              <a:t>Pustynie:</a:t>
            </a:r>
          </a:p>
          <a:p>
            <a:r>
              <a:rPr lang="pl-PL" sz="3400" dirty="0">
                <a:solidFill>
                  <a:schemeClr val="bg1"/>
                </a:solidFill>
              </a:rPr>
              <a:t> Sahara</a:t>
            </a:r>
          </a:p>
          <a:p>
            <a:r>
              <a:rPr lang="pl-PL" sz="3400" dirty="0">
                <a:solidFill>
                  <a:schemeClr val="bg1"/>
                </a:solidFill>
              </a:rPr>
              <a:t> Namib</a:t>
            </a:r>
          </a:p>
        </p:txBody>
      </p:sp>
      <p:sp>
        <p:nvSpPr>
          <p:cNvPr id="9" name="Strzałka: w lewo 8">
            <a:extLst>
              <a:ext uri="{FF2B5EF4-FFF2-40B4-BE49-F238E27FC236}">
                <a16:creationId xmlns:a16="http://schemas.microsoft.com/office/drawing/2014/main" id="{1EE304CC-AE09-406B-AFB6-D535A80F69C8}"/>
              </a:ext>
            </a:extLst>
          </p:cNvPr>
          <p:cNvSpPr/>
          <p:nvPr/>
        </p:nvSpPr>
        <p:spPr>
          <a:xfrm rot="266052">
            <a:off x="3584872" y="3248355"/>
            <a:ext cx="3993174" cy="652500"/>
          </a:xfrm>
          <a:prstGeom prst="leftArrow">
            <a:avLst>
              <a:gd name="adj1" fmla="val 36421"/>
              <a:gd name="adj2" fmla="val 3957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DEB7B0E-B0BA-4EC6-9A44-A4815D41D5A8}"/>
              </a:ext>
            </a:extLst>
          </p:cNvPr>
          <p:cNvSpPr txBox="1"/>
          <p:nvPr/>
        </p:nvSpPr>
        <p:spPr>
          <a:xfrm>
            <a:off x="7578046" y="3285302"/>
            <a:ext cx="45393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400" dirty="0">
                <a:solidFill>
                  <a:schemeClr val="bg1"/>
                </a:solidFill>
              </a:rPr>
              <a:t>Wilgotny las równikowy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40FFC3E-B6BD-4EA9-BAE4-CA6A418F30DB}"/>
              </a:ext>
            </a:extLst>
          </p:cNvPr>
          <p:cNvSpPr txBox="1"/>
          <p:nvPr/>
        </p:nvSpPr>
        <p:spPr>
          <a:xfrm>
            <a:off x="6515673" y="4448122"/>
            <a:ext cx="17718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400" dirty="0">
                <a:solidFill>
                  <a:schemeClr val="bg1"/>
                </a:solidFill>
              </a:rPr>
              <a:t>Sawanna</a:t>
            </a:r>
          </a:p>
        </p:txBody>
      </p:sp>
      <p:sp>
        <p:nvSpPr>
          <p:cNvPr id="15" name="Strzałka: w lewo 14">
            <a:extLst>
              <a:ext uri="{FF2B5EF4-FFF2-40B4-BE49-F238E27FC236}">
                <a16:creationId xmlns:a16="http://schemas.microsoft.com/office/drawing/2014/main" id="{5DB15CE8-FE05-4368-BC60-60283AB78AB5}"/>
              </a:ext>
            </a:extLst>
          </p:cNvPr>
          <p:cNvSpPr/>
          <p:nvPr/>
        </p:nvSpPr>
        <p:spPr>
          <a:xfrm rot="770380">
            <a:off x="3543295" y="1695343"/>
            <a:ext cx="3130243" cy="652500"/>
          </a:xfrm>
          <a:prstGeom prst="leftArrow">
            <a:avLst>
              <a:gd name="adj1" fmla="val 36421"/>
              <a:gd name="adj2" fmla="val 3957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Strzałka: w lewo 15">
            <a:extLst>
              <a:ext uri="{FF2B5EF4-FFF2-40B4-BE49-F238E27FC236}">
                <a16:creationId xmlns:a16="http://schemas.microsoft.com/office/drawing/2014/main" id="{CCE7FF33-6BC6-4186-9177-6064CC3F99E8}"/>
              </a:ext>
            </a:extLst>
          </p:cNvPr>
          <p:cNvSpPr/>
          <p:nvPr/>
        </p:nvSpPr>
        <p:spPr>
          <a:xfrm rot="19853723">
            <a:off x="2484615" y="3987574"/>
            <a:ext cx="4993791" cy="652500"/>
          </a:xfrm>
          <a:prstGeom prst="leftArrow">
            <a:avLst>
              <a:gd name="adj1" fmla="val 36421"/>
              <a:gd name="adj2" fmla="val 3957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Strzałka: w lewo 16">
            <a:extLst>
              <a:ext uri="{FF2B5EF4-FFF2-40B4-BE49-F238E27FC236}">
                <a16:creationId xmlns:a16="http://schemas.microsoft.com/office/drawing/2014/main" id="{F8D38084-E7CD-4BC4-9D31-84B1FDEB0E58}"/>
              </a:ext>
            </a:extLst>
          </p:cNvPr>
          <p:cNvSpPr/>
          <p:nvPr/>
        </p:nvSpPr>
        <p:spPr>
          <a:xfrm rot="1806275">
            <a:off x="3255471" y="3266828"/>
            <a:ext cx="3511276" cy="652500"/>
          </a:xfrm>
          <a:prstGeom prst="leftArrow">
            <a:avLst>
              <a:gd name="adj1" fmla="val 36421"/>
              <a:gd name="adj2" fmla="val 3957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Strzałka: w lewo 17">
            <a:extLst>
              <a:ext uri="{FF2B5EF4-FFF2-40B4-BE49-F238E27FC236}">
                <a16:creationId xmlns:a16="http://schemas.microsoft.com/office/drawing/2014/main" id="{1FCDC7D1-E7A1-482C-BCEA-54BFBAAD0491}"/>
              </a:ext>
            </a:extLst>
          </p:cNvPr>
          <p:cNvSpPr/>
          <p:nvPr/>
        </p:nvSpPr>
        <p:spPr>
          <a:xfrm rot="498214">
            <a:off x="3392669" y="4250405"/>
            <a:ext cx="3132573" cy="652500"/>
          </a:xfrm>
          <a:prstGeom prst="leftArrow">
            <a:avLst>
              <a:gd name="adj1" fmla="val 36421"/>
              <a:gd name="adj2" fmla="val 3957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633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ustracja przedstawia mapę krajobrazową Afryki. Na mapie uwzględniono następujące strefy roślinne: roślinność śródziemnomorska, półpustynia, pustynia, sawanna, las parkowy, wilgotny las, równikowy, las namorzynowy. Strefy roślinności układają się pasami, wzdłuż równika – las równikowy w Kotlinie Kongo, dalej na północ i południe: lasy parkowe, sawanny, półpustynie i pustynie. Góry oznaczone kolorem szarym, obszary rolnicze – kolorem żółtym (głównie wzdłuż rzek). Morza niebieskie. Na mapie opisano nazwy nizin, wyżyn i pasm górskich, mórz, zatok, rzek i jezior. Oznaczono i opisano główne miasta. Oznaczono czarnymi kropkami i opisano szczyty górskie. Mapa pokryta jest równoleżnikami i południkami. Dookoła mapy w białej ramce opisano współrzędne geograficzne co dziesięć stopni. W legendzie umieszczono i opisano znaki użyte na mapie.">
            <a:extLst>
              <a:ext uri="{FF2B5EF4-FFF2-40B4-BE49-F238E27FC236}">
                <a16:creationId xmlns:a16="http://schemas.microsoft.com/office/drawing/2014/main" id="{BA292B2A-F8C4-4E9F-811B-3D861DA91F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" r="2686" b="3"/>
          <a:stretch/>
        </p:blipFill>
        <p:spPr bwMode="auto">
          <a:xfrm>
            <a:off x="65794" y="391215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C8513A2B-1E10-4E1E-9C3A-A97E010D4AD2}"/>
              </a:ext>
            </a:extLst>
          </p:cNvPr>
          <p:cNvCxnSpPr>
            <a:cxnSpLocks/>
          </p:cNvCxnSpPr>
          <p:nvPr/>
        </p:nvCxnSpPr>
        <p:spPr>
          <a:xfrm>
            <a:off x="0" y="3191321"/>
            <a:ext cx="5234499" cy="0"/>
          </a:xfrm>
          <a:prstGeom prst="straightConnector1">
            <a:avLst/>
          </a:prstGeom>
          <a:ln>
            <a:solidFill>
              <a:srgbClr val="355EA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3">
            <a:extLst>
              <a:ext uri="{FF2B5EF4-FFF2-40B4-BE49-F238E27FC236}">
                <a16:creationId xmlns:a16="http://schemas.microsoft.com/office/drawing/2014/main" id="{F434727E-C43D-4B55-B749-932EB69D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604" y="457402"/>
            <a:ext cx="6317565" cy="584775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Afryka: rzeki, góry, jeziora</a:t>
            </a:r>
            <a:br>
              <a:rPr lang="pl-PL" b="1" dirty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5F39D45-0202-4609-B786-AC8131B9D3D8}"/>
              </a:ext>
            </a:extLst>
          </p:cNvPr>
          <p:cNvSpPr txBox="1"/>
          <p:nvPr/>
        </p:nvSpPr>
        <p:spPr>
          <a:xfrm>
            <a:off x="6922308" y="1577927"/>
            <a:ext cx="421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Najdłuższa rzeka: </a:t>
            </a:r>
            <a:r>
              <a:rPr lang="pl-PL" sz="3200" b="1" dirty="0">
                <a:solidFill>
                  <a:schemeClr val="bg1"/>
                </a:solidFill>
              </a:rPr>
              <a:t>Nil</a:t>
            </a:r>
          </a:p>
        </p:txBody>
      </p:sp>
      <p:sp>
        <p:nvSpPr>
          <p:cNvPr id="11" name="Strzałka: w lewo 10">
            <a:extLst>
              <a:ext uri="{FF2B5EF4-FFF2-40B4-BE49-F238E27FC236}">
                <a16:creationId xmlns:a16="http://schemas.microsoft.com/office/drawing/2014/main" id="{EBF1ADE8-9BF8-46BA-AD0E-A2C4CAD28424}"/>
              </a:ext>
            </a:extLst>
          </p:cNvPr>
          <p:cNvSpPr/>
          <p:nvPr/>
        </p:nvSpPr>
        <p:spPr>
          <a:xfrm rot="171180">
            <a:off x="3809307" y="1569261"/>
            <a:ext cx="2963872" cy="652500"/>
          </a:xfrm>
          <a:prstGeom prst="leftArrow">
            <a:avLst>
              <a:gd name="adj1" fmla="val 27141"/>
              <a:gd name="adj2" fmla="val 395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9483303-979B-45DA-863B-72E60F8901BB}"/>
              </a:ext>
            </a:extLst>
          </p:cNvPr>
          <p:cNvSpPr txBox="1"/>
          <p:nvPr/>
        </p:nvSpPr>
        <p:spPr>
          <a:xfrm>
            <a:off x="6096000" y="3120982"/>
            <a:ext cx="605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Największe jezioro: </a:t>
            </a:r>
            <a:r>
              <a:rPr lang="pl-PL" sz="3200" b="1" dirty="0">
                <a:solidFill>
                  <a:schemeClr val="bg1"/>
                </a:solidFill>
              </a:rPr>
              <a:t>Jezioro Wiktorii</a:t>
            </a:r>
          </a:p>
        </p:txBody>
      </p:sp>
      <p:sp>
        <p:nvSpPr>
          <p:cNvPr id="12" name="Strzałka: w lewo 11">
            <a:extLst>
              <a:ext uri="{FF2B5EF4-FFF2-40B4-BE49-F238E27FC236}">
                <a16:creationId xmlns:a16="http://schemas.microsoft.com/office/drawing/2014/main" id="{2B12A1F4-1A11-4537-B569-6B32FF1ACBE3}"/>
              </a:ext>
            </a:extLst>
          </p:cNvPr>
          <p:cNvSpPr/>
          <p:nvPr/>
        </p:nvSpPr>
        <p:spPr>
          <a:xfrm rot="21272534">
            <a:off x="4035026" y="3214523"/>
            <a:ext cx="1998046" cy="652500"/>
          </a:xfrm>
          <a:prstGeom prst="leftArrow">
            <a:avLst>
              <a:gd name="adj1" fmla="val 23485"/>
              <a:gd name="adj2" fmla="val 395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C58E9A1-7D18-4DAB-AB50-C242C83CAC7D}"/>
              </a:ext>
            </a:extLst>
          </p:cNvPr>
          <p:cNvSpPr txBox="1"/>
          <p:nvPr/>
        </p:nvSpPr>
        <p:spPr>
          <a:xfrm>
            <a:off x="6131215" y="4919798"/>
            <a:ext cx="5286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Największa góra: </a:t>
            </a:r>
            <a:r>
              <a:rPr lang="pl-PL" sz="3200" b="1" dirty="0">
                <a:solidFill>
                  <a:schemeClr val="bg1"/>
                </a:solidFill>
              </a:rPr>
              <a:t>Kilimandżaro</a:t>
            </a:r>
          </a:p>
        </p:txBody>
      </p:sp>
      <p:sp>
        <p:nvSpPr>
          <p:cNvPr id="13" name="Strzałka: w lewo 12">
            <a:extLst>
              <a:ext uri="{FF2B5EF4-FFF2-40B4-BE49-F238E27FC236}">
                <a16:creationId xmlns:a16="http://schemas.microsoft.com/office/drawing/2014/main" id="{CA3C7066-2B67-4E10-BEA8-65FDFF92F474}"/>
              </a:ext>
            </a:extLst>
          </p:cNvPr>
          <p:cNvSpPr/>
          <p:nvPr/>
        </p:nvSpPr>
        <p:spPr>
          <a:xfrm rot="1843894">
            <a:off x="4132056" y="4122395"/>
            <a:ext cx="2282548" cy="652500"/>
          </a:xfrm>
          <a:prstGeom prst="leftArrow">
            <a:avLst>
              <a:gd name="adj1" fmla="val 36421"/>
              <a:gd name="adj2" fmla="val 39575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827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F08434-A3F8-454F-B99D-6926CB5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056" y="1672706"/>
            <a:ext cx="4426755" cy="761271"/>
          </a:xfrm>
        </p:spPr>
        <p:txBody>
          <a:bodyPr>
            <a:normAutofit fontScale="90000"/>
          </a:bodyPr>
          <a:lstStyle/>
          <a:p>
            <a:r>
              <a:rPr lang="pl-PL" sz="4800" b="1" dirty="0"/>
              <a:t>Fauna  Afryki</a:t>
            </a:r>
            <a:br>
              <a:rPr lang="pl-PL" sz="2200" dirty="0"/>
            </a:br>
            <a:r>
              <a:rPr lang="pl-PL" sz="3600" b="1" dirty="0"/>
              <a:t>Zwierzęta sawanny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Obraz 61" descr="Obraz zawierający zwierzę, zewnętrzne, słoń, ssak&#10;&#10;Opis wygenerowany automatycznie">
            <a:extLst>
              <a:ext uri="{FF2B5EF4-FFF2-40B4-BE49-F238E27FC236}">
                <a16:creationId xmlns:a16="http://schemas.microsoft.com/office/drawing/2014/main" id="{B8A9719F-D4CD-4D46-8111-4C63963C7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798" r="8205" b="4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Symbol zastępczy zawartości 44" descr="Obraz zawierający trawa, zewnętrzne, pole, zwierzę&#10;&#10;Opis wygenerowany automatycznie">
            <a:extLst>
              <a:ext uri="{FF2B5EF4-FFF2-40B4-BE49-F238E27FC236}">
                <a16:creationId xmlns:a16="http://schemas.microsoft.com/office/drawing/2014/main" id="{9581406D-457D-472D-AABD-A5F1200188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851" r="12397" b="-3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70" name="Obraz 69" descr="Obraz zawierający nosorożec, zwierzę, zewnętrzne, ssak&#10;&#10;Opis wygenerowany automatycznie">
            <a:extLst>
              <a:ext uri="{FF2B5EF4-FFF2-40B4-BE49-F238E27FC236}">
                <a16:creationId xmlns:a16="http://schemas.microsoft.com/office/drawing/2014/main" id="{92F44E76-A3E9-463E-8A3A-B1CC3B2CAD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0176" r="14934" b="1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Obraz 56" descr="Obraz zawierający zewnętrzne, trawa, żyrafa, zwierzę&#10;&#10;Opis wygenerowany automatycznie">
            <a:extLst>
              <a:ext uri="{FF2B5EF4-FFF2-40B4-BE49-F238E27FC236}">
                <a16:creationId xmlns:a16="http://schemas.microsoft.com/office/drawing/2014/main" id="{4133BA93-CC8B-431F-8089-B00AA20451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-2" b="11776"/>
          <a:stretch/>
        </p:blipFill>
        <p:spPr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52" name="Obraz 51" descr="OwO&#10;">
            <a:extLst>
              <a:ext uri="{FF2B5EF4-FFF2-40B4-BE49-F238E27FC236}">
                <a16:creationId xmlns:a16="http://schemas.microsoft.com/office/drawing/2014/main" id="{6FAB9A2D-67B8-4785-9021-A2B0C5AA9D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r="5" b="20501"/>
          <a:stretch/>
        </p:blipFill>
        <p:spPr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Obraz 46" descr="Obraz zawierający zewnętrzne, zwierzę, ssak, trawa&#10;&#10;Opis wygenerowany automatycznie">
            <a:extLst>
              <a:ext uri="{FF2B5EF4-FFF2-40B4-BE49-F238E27FC236}">
                <a16:creationId xmlns:a16="http://schemas.microsoft.com/office/drawing/2014/main" id="{8AA80CF5-4F6B-4490-86FD-5EFEE4900DA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4455" r="15677" b="-1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64" name="pole tekstowe 63">
            <a:extLst>
              <a:ext uri="{FF2B5EF4-FFF2-40B4-BE49-F238E27FC236}">
                <a16:creationId xmlns:a16="http://schemas.microsoft.com/office/drawing/2014/main" id="{43A0BDD1-6028-4D61-9791-281092B8050C}"/>
              </a:ext>
            </a:extLst>
          </p:cNvPr>
          <p:cNvSpPr txBox="1"/>
          <p:nvPr/>
        </p:nvSpPr>
        <p:spPr>
          <a:xfrm>
            <a:off x="6525401" y="5033223"/>
            <a:ext cx="2770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Bawół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E58053BE-15A2-4282-BE78-E17065481243}"/>
              </a:ext>
            </a:extLst>
          </p:cNvPr>
          <p:cNvSpPr txBox="1"/>
          <p:nvPr/>
        </p:nvSpPr>
        <p:spPr>
          <a:xfrm>
            <a:off x="9138082" y="6544881"/>
            <a:ext cx="1269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Lew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2DEAE8EE-2049-4E10-85B9-2D5F1D63F945}"/>
              </a:ext>
            </a:extLst>
          </p:cNvPr>
          <p:cNvSpPr txBox="1"/>
          <p:nvPr/>
        </p:nvSpPr>
        <p:spPr>
          <a:xfrm>
            <a:off x="1866382" y="6530359"/>
            <a:ext cx="118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/>
              <a:t>Zebra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A14A0E36-60D9-4175-A69B-3C9ABFA40D74}"/>
              </a:ext>
            </a:extLst>
          </p:cNvPr>
          <p:cNvSpPr txBox="1"/>
          <p:nvPr/>
        </p:nvSpPr>
        <p:spPr>
          <a:xfrm>
            <a:off x="6246" y="5845151"/>
            <a:ext cx="859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/>
              <a:t>Żyrafa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5834C320-5233-4203-A4B7-54EA1B199672}"/>
              </a:ext>
            </a:extLst>
          </p:cNvPr>
          <p:cNvSpPr txBox="1"/>
          <p:nvPr/>
        </p:nvSpPr>
        <p:spPr>
          <a:xfrm>
            <a:off x="5996089" y="1581640"/>
            <a:ext cx="1028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/>
              <a:t>Słoń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30E87F2-7051-4690-AF6F-FE92C547860B}"/>
              </a:ext>
            </a:extLst>
          </p:cNvPr>
          <p:cNvSpPr txBox="1"/>
          <p:nvPr/>
        </p:nvSpPr>
        <p:spPr>
          <a:xfrm>
            <a:off x="9926796" y="2921078"/>
            <a:ext cx="1344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Nosorożec</a:t>
            </a:r>
          </a:p>
        </p:txBody>
      </p:sp>
    </p:spTree>
    <p:extLst>
      <p:ext uri="{BB962C8B-B14F-4D97-AF65-F5344CB8AC3E}">
        <p14:creationId xmlns:p14="http://schemas.microsoft.com/office/powerpoint/2010/main" val="2144131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F08434-A3F8-454F-B99D-6926CB5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059" y="2309231"/>
            <a:ext cx="4375586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Fauna  Afryki</a:t>
            </a:r>
            <a:br>
              <a:rPr lang="pl-PL" dirty="0"/>
            </a:br>
            <a:r>
              <a:rPr lang="pl-PL" sz="3200" b="1" dirty="0"/>
              <a:t>Zwierzęta Sahary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Obraz 19" descr="Obraz zawierający zewnętrzne, trawa, zwierzę, ssak&#10;&#10;Opis wygenerowany automatycznie">
            <a:extLst>
              <a:ext uri="{FF2B5EF4-FFF2-40B4-BE49-F238E27FC236}">
                <a16:creationId xmlns:a16="http://schemas.microsoft.com/office/drawing/2014/main" id="{10C3CEC1-09D3-498A-A2CE-C0741379EE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093" r="-1" b="8657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Obraz 16" descr="Obraz zawierający zwierzę, żywność, wewnątrz, stół&#10;&#10;Opis wygenerowany automatycznie">
            <a:extLst>
              <a:ext uri="{FF2B5EF4-FFF2-40B4-BE49-F238E27FC236}">
                <a16:creationId xmlns:a16="http://schemas.microsoft.com/office/drawing/2014/main" id="{1C483CB7-62C6-4DF2-8442-1836389B14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076" r="16925" b="1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23" name="Obraz 22" descr="Obraz zawierający zwierzę, zewnętrzne, ssak, stojące&#10;&#10;Opis wygenerowany automatycznie">
            <a:extLst>
              <a:ext uri="{FF2B5EF4-FFF2-40B4-BE49-F238E27FC236}">
                <a16:creationId xmlns:a16="http://schemas.microsoft.com/office/drawing/2014/main" id="{AA6E5372-39E4-4738-AC3F-CF6E2846CF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9094" b="2"/>
          <a:stretch/>
        </p:blipFill>
        <p:spPr>
          <a:xfrm>
            <a:off x="0" y="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13" name="Symbol zastępczy zawartości 12" descr="Obraz zawierający zwierzę, ssak, zewnętrzne, lis&#10;&#10;Opis wygenerowany automatycznie">
            <a:extLst>
              <a:ext uri="{FF2B5EF4-FFF2-40B4-BE49-F238E27FC236}">
                <a16:creationId xmlns:a16="http://schemas.microsoft.com/office/drawing/2014/main" id="{744C6A0C-5779-4D45-9B41-6D2DF3058C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6784" r="4159" b="-5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CD7266C-3F3C-4DA7-A539-3A0A8ACDB1A0}"/>
              </a:ext>
            </a:extLst>
          </p:cNvPr>
          <p:cNvSpPr txBox="1"/>
          <p:nvPr/>
        </p:nvSpPr>
        <p:spPr>
          <a:xfrm>
            <a:off x="0" y="6490513"/>
            <a:ext cx="1094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/>
              <a:t>Fenek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D7C7E1C-B108-403F-B09B-B1C16BDABA61}"/>
              </a:ext>
            </a:extLst>
          </p:cNvPr>
          <p:cNvSpPr txBox="1"/>
          <p:nvPr/>
        </p:nvSpPr>
        <p:spPr>
          <a:xfrm>
            <a:off x="4224703" y="5188753"/>
            <a:ext cx="1147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/>
              <a:t>Skorpion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0DEC4D9-2B87-499B-97FF-A45819D34809}"/>
              </a:ext>
            </a:extLst>
          </p:cNvPr>
          <p:cNvSpPr txBox="1"/>
          <p:nvPr/>
        </p:nvSpPr>
        <p:spPr>
          <a:xfrm>
            <a:off x="4979418" y="1939899"/>
            <a:ext cx="1236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/>
              <a:t>Wielbłąd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C78F88CC-B866-4DA0-90B6-559C586133DF}"/>
              </a:ext>
            </a:extLst>
          </p:cNvPr>
          <p:cNvSpPr txBox="1"/>
          <p:nvPr/>
        </p:nvSpPr>
        <p:spPr>
          <a:xfrm>
            <a:off x="-1" y="-3688"/>
            <a:ext cx="888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/>
              <a:t>Mysz</a:t>
            </a:r>
          </a:p>
        </p:txBody>
      </p:sp>
    </p:spTree>
    <p:extLst>
      <p:ext uri="{BB962C8B-B14F-4D97-AF65-F5344CB8AC3E}">
        <p14:creationId xmlns:p14="http://schemas.microsoft.com/office/powerpoint/2010/main" val="524060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F08434-A3F8-454F-B99D-6926CB5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314" y="1396289"/>
            <a:ext cx="4375586" cy="1325563"/>
          </a:xfrm>
        </p:spPr>
        <p:txBody>
          <a:bodyPr>
            <a:normAutofit fontScale="90000"/>
          </a:bodyPr>
          <a:lstStyle/>
          <a:p>
            <a:r>
              <a:rPr lang="pl-PL" sz="4800" b="1" dirty="0"/>
              <a:t>Fauna  Afryki</a:t>
            </a:r>
            <a:br>
              <a:rPr lang="pl-PL" sz="2800" dirty="0"/>
            </a:br>
            <a:r>
              <a:rPr lang="pl-PL" sz="3600" b="1" dirty="0"/>
              <a:t>Zwierzęta  wilgotnego lasu równikowego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Obraz 17" descr="Obraz zawierający zewnętrzne, ptak, siedzi, zwierzę&#10;&#10;Opis wygenerowany automatycznie">
            <a:extLst>
              <a:ext uri="{FF2B5EF4-FFF2-40B4-BE49-F238E27FC236}">
                <a16:creationId xmlns:a16="http://schemas.microsoft.com/office/drawing/2014/main" id="{37710DF7-9CA3-42A2-A65A-85A91526D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10248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Symbol zastępczy zawartości 10" descr="Obraz zawierający zwierzę, ssak, zewnętrzne, małpa&#10;&#10;Opis wygenerowany automatycznie">
            <a:extLst>
              <a:ext uri="{FF2B5EF4-FFF2-40B4-BE49-F238E27FC236}">
                <a16:creationId xmlns:a16="http://schemas.microsoft.com/office/drawing/2014/main" id="{7C6CC9F4-8BE9-46F6-BC24-5BA2D6A986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5004" b="6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15" name="Obraz 14" descr="Obraz zawierający ptak, zewnętrzne, trawa, małe&#10;&#10;Opis wygenerowany automatycznie">
            <a:extLst>
              <a:ext uri="{FF2B5EF4-FFF2-40B4-BE49-F238E27FC236}">
                <a16:creationId xmlns:a16="http://schemas.microsoft.com/office/drawing/2014/main" id="{E0083238-F462-48F9-8A87-607B37994F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1766" r="-4" b="-3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21" name="Obraz 20" descr="Obraz zawierający trawa, zewnętrzne, zwierzę, ptak&#10;&#10;Opis wygenerowany automatycznie">
            <a:extLst>
              <a:ext uri="{FF2B5EF4-FFF2-40B4-BE49-F238E27FC236}">
                <a16:creationId xmlns:a16="http://schemas.microsoft.com/office/drawing/2014/main" id="{253DD249-EAEC-4B60-AD08-366DDE1DA9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6103" r="18631" b="-3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9A80F4E-94C0-4A99-A454-3416638A9364}"/>
              </a:ext>
            </a:extLst>
          </p:cNvPr>
          <p:cNvSpPr txBox="1"/>
          <p:nvPr/>
        </p:nvSpPr>
        <p:spPr>
          <a:xfrm>
            <a:off x="3814126" y="4947122"/>
            <a:ext cx="1296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/>
              <a:t>Małpa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40ED288-D1F5-40F1-8B43-8FB58E8FC22A}"/>
              </a:ext>
            </a:extLst>
          </p:cNvPr>
          <p:cNvSpPr txBox="1"/>
          <p:nvPr/>
        </p:nvSpPr>
        <p:spPr>
          <a:xfrm>
            <a:off x="339177" y="2667242"/>
            <a:ext cx="1058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/>
              <a:t>Kolibra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66513C0-63C2-4E07-8244-72ABA454342E}"/>
              </a:ext>
            </a:extLst>
          </p:cNvPr>
          <p:cNvSpPr txBox="1"/>
          <p:nvPr/>
        </p:nvSpPr>
        <p:spPr>
          <a:xfrm>
            <a:off x="4876421" y="1837529"/>
            <a:ext cx="1014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/>
              <a:t>Papuga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B4AAD33-1A75-4380-9D3E-82E17D8B60BF}"/>
              </a:ext>
            </a:extLst>
          </p:cNvPr>
          <p:cNvSpPr txBox="1"/>
          <p:nvPr/>
        </p:nvSpPr>
        <p:spPr>
          <a:xfrm>
            <a:off x="-1" y="6488658"/>
            <a:ext cx="1201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/>
              <a:t>Tukan</a:t>
            </a:r>
          </a:p>
        </p:txBody>
      </p:sp>
    </p:spTree>
    <p:extLst>
      <p:ext uri="{BB962C8B-B14F-4D97-AF65-F5344CB8AC3E}">
        <p14:creationId xmlns:p14="http://schemas.microsoft.com/office/powerpoint/2010/main" val="2138241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234E9E7-95D3-49AB-9CA8-D2764268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Flora Afryki</a:t>
            </a:r>
          </a:p>
        </p:txBody>
      </p:sp>
      <p:pic>
        <p:nvPicPr>
          <p:cNvPr id="8" name="Obraz 7" descr="Obraz zawierający roślina, zewnętrzne, drzewo, zielony&#10;&#10;Opis wygenerowany automatycznie">
            <a:extLst>
              <a:ext uri="{FF2B5EF4-FFF2-40B4-BE49-F238E27FC236}">
                <a16:creationId xmlns:a16="http://schemas.microsoft.com/office/drawing/2014/main" id="{189BAD38-E32F-4365-96A0-0A45F7543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118" r="14388" b="-1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5" name="Symbol zastępczy zawartości 4" descr="Obraz zawierający kaktus, roślina, trawa, zewnętrzne&#10;&#10;Opis wygenerowany automatycznie">
            <a:extLst>
              <a:ext uri="{FF2B5EF4-FFF2-40B4-BE49-F238E27FC236}">
                <a16:creationId xmlns:a16="http://schemas.microsoft.com/office/drawing/2014/main" id="{6B8C4159-FBB3-4E68-8A2F-EEC521A79A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2907" r="1" b="37247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 descr="Obraz zawierający zewnętrzne, trawa, roślina, drzewo&#10;&#10;Opis wygenerowany automatycznie">
            <a:extLst>
              <a:ext uri="{FF2B5EF4-FFF2-40B4-BE49-F238E27FC236}">
                <a16:creationId xmlns:a16="http://schemas.microsoft.com/office/drawing/2014/main" id="{3ABEBF5B-7257-4F9F-9665-1651D14196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0507" r="1" b="18850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CF1D23E-DC4F-4E64-9F81-D1C438A3F91A}"/>
              </a:ext>
            </a:extLst>
          </p:cNvPr>
          <p:cNvSpPr txBox="1"/>
          <p:nvPr/>
        </p:nvSpPr>
        <p:spPr>
          <a:xfrm>
            <a:off x="214193" y="4079275"/>
            <a:ext cx="2391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>
                <a:solidFill>
                  <a:schemeClr val="bg1"/>
                </a:solidFill>
              </a:rPr>
              <a:t>Banan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6BEE4DA-FCEE-4164-9088-9E35E2E0DC97}"/>
              </a:ext>
            </a:extLst>
          </p:cNvPr>
          <p:cNvSpPr txBox="1"/>
          <p:nvPr/>
        </p:nvSpPr>
        <p:spPr>
          <a:xfrm>
            <a:off x="391427" y="6164742"/>
            <a:ext cx="1487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Akacja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263A9EA-8B95-47C3-95EE-69D46D3F129C}"/>
              </a:ext>
            </a:extLst>
          </p:cNvPr>
          <p:cNvSpPr txBox="1"/>
          <p:nvPr/>
        </p:nvSpPr>
        <p:spPr>
          <a:xfrm>
            <a:off x="4190180" y="4059797"/>
            <a:ext cx="1664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Sukulenty</a:t>
            </a:r>
          </a:p>
        </p:txBody>
      </p:sp>
      <p:pic>
        <p:nvPicPr>
          <p:cNvPr id="12" name="Obraz 11" descr="Obraz zawierający zewnętrzne, góra, roślina, trawa&#10;&#10;Opis wygenerowany automatycznie">
            <a:extLst>
              <a:ext uri="{FF2B5EF4-FFF2-40B4-BE49-F238E27FC236}">
                <a16:creationId xmlns:a16="http://schemas.microsoft.com/office/drawing/2014/main" id="{A8E3B1DD-89E3-4989-B0CE-19D5A5A66C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261224" y="318176"/>
            <a:ext cx="3723716" cy="201380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8AD5CC0-B49F-4E67-853D-35A3A4E2D344}"/>
              </a:ext>
            </a:extLst>
          </p:cNvPr>
          <p:cNvSpPr txBox="1"/>
          <p:nvPr/>
        </p:nvSpPr>
        <p:spPr>
          <a:xfrm>
            <a:off x="4360985" y="1885071"/>
            <a:ext cx="1735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Daktylowiec</a:t>
            </a:r>
          </a:p>
        </p:txBody>
      </p:sp>
      <p:pic>
        <p:nvPicPr>
          <p:cNvPr id="19" name="Obraz 18" descr="Obraz zawierający zewnętrzne, roślina, drzewo, żyrafa&#10;&#10;Opis wygenerowany automatycznie">
            <a:extLst>
              <a:ext uri="{FF2B5EF4-FFF2-40B4-BE49-F238E27FC236}">
                <a16:creationId xmlns:a16="http://schemas.microsoft.com/office/drawing/2014/main" id="{2CE1E98B-CC29-44BB-AEF3-F03E5AD9B5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144852" y="318176"/>
            <a:ext cx="3723716" cy="4111323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CC887ED1-F0F1-4D95-B9F2-74E1D1B20284}"/>
              </a:ext>
            </a:extLst>
          </p:cNvPr>
          <p:cNvSpPr txBox="1"/>
          <p:nvPr/>
        </p:nvSpPr>
        <p:spPr>
          <a:xfrm>
            <a:off x="8243668" y="3953022"/>
            <a:ext cx="1477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Baobab</a:t>
            </a:r>
          </a:p>
        </p:txBody>
      </p:sp>
    </p:spTree>
    <p:extLst>
      <p:ext uri="{BB962C8B-B14F-4D97-AF65-F5344CB8AC3E}">
        <p14:creationId xmlns:p14="http://schemas.microsoft.com/office/powerpoint/2010/main" val="286746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6A5304-3728-44C4-B805-55EF81DF9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660" y="2842815"/>
            <a:ext cx="6085635" cy="1538130"/>
          </a:xfrm>
        </p:spPr>
        <p:txBody>
          <a:bodyPr>
            <a:normAutofit/>
          </a:bodyPr>
          <a:lstStyle/>
          <a:p>
            <a:pPr marL="0" indent="0"/>
            <a:r>
              <a:rPr lang="pl-PL" sz="3400" dirty="0">
                <a:solidFill>
                  <a:schemeClr val="bg1"/>
                </a:solidFill>
              </a:rPr>
              <a:t>W Afryce znajduje się 59 państw.</a:t>
            </a:r>
            <a:endParaRPr lang="pl-PL" sz="3400" u="sng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B19ABC-5814-418A-B92F-75318AA6E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94" y="4700495"/>
            <a:ext cx="12562449" cy="1090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dirty="0">
                <a:solidFill>
                  <a:schemeClr val="bg1"/>
                </a:solidFill>
              </a:rPr>
              <a:t>Afryka jest drugim pod względem liczby ludności kontynentem</a:t>
            </a:r>
          </a:p>
          <a:p>
            <a:pPr marL="0" indent="0">
              <a:buNone/>
            </a:pPr>
            <a:r>
              <a:rPr lang="pl-PL" sz="3200" dirty="0">
                <a:solidFill>
                  <a:schemeClr val="bg1"/>
                </a:solidFill>
              </a:rPr>
              <a:t>na świecie.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490BD35-D2C1-4150-B340-6E0B8B4D7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891" y="1341578"/>
            <a:ext cx="3267942" cy="3441437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FDA56DC9-5A6A-42C3-872D-31BDA79FEEA5}"/>
              </a:ext>
            </a:extLst>
          </p:cNvPr>
          <p:cNvSpPr/>
          <p:nvPr/>
        </p:nvSpPr>
        <p:spPr>
          <a:xfrm>
            <a:off x="675249" y="434516"/>
            <a:ext cx="8510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chemeClr val="bg1"/>
                </a:solidFill>
              </a:rPr>
              <a:t>Kraje i mieszkańcy Afryki</a:t>
            </a:r>
          </a:p>
        </p:txBody>
      </p:sp>
    </p:spTree>
    <p:extLst>
      <p:ext uri="{BB962C8B-B14F-4D97-AF65-F5344CB8AC3E}">
        <p14:creationId xmlns:p14="http://schemas.microsoft.com/office/powerpoint/2010/main" val="359790323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261</Words>
  <Application>Microsoft Office PowerPoint</Application>
  <PresentationFormat>Panoramiczny</PresentationFormat>
  <Paragraphs>60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Prawie wszystko o… Afryce</vt:lpstr>
      <vt:lpstr>Afryka Drugi pod względem wielkości kontynent na Ziemi. Jest położona na półkuli północnej i południowej, a przez jej środkową część przebiega równik </vt:lpstr>
      <vt:lpstr>Typy krajobrazów w Afryce </vt:lpstr>
      <vt:lpstr>Afryka: rzeki, góry, jeziora </vt:lpstr>
      <vt:lpstr>Fauna  Afryki Zwierzęta sawanny</vt:lpstr>
      <vt:lpstr>Fauna  Afryki Zwierzęta Sahary</vt:lpstr>
      <vt:lpstr>Fauna  Afryki Zwierzęta  wilgotnego lasu równikowego</vt:lpstr>
      <vt:lpstr>Flora Afryki</vt:lpstr>
      <vt:lpstr>W Afryce znajduje się 59 państw.</vt:lpstr>
      <vt:lpstr>Kraje i mieszkańcy Afryki</vt:lpstr>
      <vt:lpstr>Miasto Lagos w Nigerii jest największym miastem na kontynencie afrykańskim z ponad 13 milionami mieszkańców.</vt:lpstr>
      <vt:lpstr>Nauka mówi, że ludzie pochodzą z Afryki.</vt:lpstr>
      <vt:lpstr>  Dziękuję za uwagę 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Prawie wszystko o… Afryce</dc:title>
  <dc:creator>Jolanta Adewoye</dc:creator>
  <cp:lastModifiedBy>Jolanta Adewoye</cp:lastModifiedBy>
  <cp:revision>22</cp:revision>
  <dcterms:created xsi:type="dcterms:W3CDTF">2020-04-27T17:16:16Z</dcterms:created>
  <dcterms:modified xsi:type="dcterms:W3CDTF">2020-04-27T20:39:06Z</dcterms:modified>
</cp:coreProperties>
</file>