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66" r:id="rId1"/>
  </p:sldMasterIdLst>
  <p:sldIdLst>
    <p:sldId id="270" r:id="rId2"/>
    <p:sldId id="256" r:id="rId3"/>
    <p:sldId id="266" r:id="rId4"/>
    <p:sldId id="265" r:id="rId5"/>
    <p:sldId id="268" r:id="rId6"/>
    <p:sldId id="269" r:id="rId7"/>
    <p:sldId id="257" r:id="rId8"/>
    <p:sldId id="272" r:id="rId9"/>
    <p:sldId id="258" r:id="rId10"/>
    <p:sldId id="282" r:id="rId11"/>
    <p:sldId id="286" r:id="rId12"/>
    <p:sldId id="279" r:id="rId13"/>
    <p:sldId id="259" r:id="rId14"/>
    <p:sldId id="264" r:id="rId15"/>
    <p:sldId id="267" r:id="rId16"/>
    <p:sldId id="260" r:id="rId17"/>
    <p:sldId id="261" r:id="rId18"/>
    <p:sldId id="262" r:id="rId19"/>
    <p:sldId id="291" r:id="rId20"/>
    <p:sldId id="263" r:id="rId21"/>
    <p:sldId id="288" r:id="rId22"/>
    <p:sldId id="287" r:id="rId23"/>
    <p:sldId id="290" r:id="rId24"/>
    <p:sldId id="292" r:id="rId25"/>
    <p:sldId id="293" r:id="rId26"/>
    <p:sldId id="289" r:id="rId27"/>
    <p:sldId id="294" r:id="rId28"/>
  </p:sldIdLst>
  <p:sldSz cx="12192000" cy="6858000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E08A8"/>
    <a:srgbClr val="9E0681"/>
    <a:srgbClr val="F61E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redný štýl 2 - zvýrazneni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82" y="34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95269" y="1122363"/>
            <a:ext cx="9001462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5269" y="3602038"/>
            <a:ext cx="9001462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/>
              <a:t>Kliknutím upravte štýl predlohy podnadpisov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757B2-5281-4B67-B011-DC6242B916B9}" type="datetimeFigureOut">
              <a:rPr lang="sk-SK" smtClean="0"/>
              <a:t>28. 12. 2020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759F96-B12E-4361-AE2A-1D5DA1E1722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1920691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289372"/>
            <a:ext cx="10367564" cy="81935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3806" y="621321"/>
            <a:ext cx="10367564" cy="3379735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k-SK"/>
              <a:t>Ak chcete pridať obrázok, kliknite na ikonu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65998" cy="68247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757B2-5281-4B67-B011-DC6242B916B9}" type="datetimeFigureOut">
              <a:rPr lang="sk-SK" smtClean="0"/>
              <a:t>28. 12. 2020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759F96-B12E-4361-AE2A-1D5DA1E1722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4305172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ov a p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342485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4204820"/>
            <a:ext cx="10353761" cy="159218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757B2-5281-4B67-B011-DC6242B916B9}" type="datetimeFigureOut">
              <a:rPr lang="sk-SK" smtClean="0"/>
              <a:t>28. 12. 2020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759F96-B12E-4361-AE2A-1D5DA1E1722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6772363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nuka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426812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04821"/>
            <a:ext cx="10353762" cy="15863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757B2-5281-4B67-B011-DC6242B916B9}" type="datetimeFigureOut">
              <a:rPr lang="sk-SK" smtClean="0"/>
              <a:t>28. 12. 2020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759F96-B12E-4361-AE2A-1D5DA1E1722B}" type="slidenum">
              <a:rPr lang="sk-SK" smtClean="0"/>
              <a:t>‹#›</a:t>
            </a:fld>
            <a:endParaRPr lang="sk-SK"/>
          </a:p>
        </p:txBody>
      </p:sp>
      <p:sp>
        <p:nvSpPr>
          <p:cNvPr id="11" name="TextBox 10"/>
          <p:cNvSpPr txBox="1"/>
          <p:nvPr/>
        </p:nvSpPr>
        <p:spPr>
          <a:xfrm>
            <a:off x="836612" y="73524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57956" y="297209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423113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s náz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2126942"/>
            <a:ext cx="10355327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650556"/>
            <a:ext cx="10353763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757B2-5281-4B67-B011-DC6242B916B9}" type="datetimeFigureOut">
              <a:rPr lang="sk-SK" smtClean="0"/>
              <a:t>28. 12. 2020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759F96-B12E-4361-AE2A-1D5DA1E1722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2537954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ĺpe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2" cy="1325563"/>
          </a:xfrm>
        </p:spPr>
        <p:txBody>
          <a:bodyPr/>
          <a:lstStyle/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4" y="2088319"/>
            <a:ext cx="3298956" cy="823305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4" y="2911624"/>
            <a:ext cx="3298956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4878" y="2088320"/>
            <a:ext cx="3298558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4878" y="2911624"/>
            <a:ext cx="329982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088320"/>
            <a:ext cx="3291211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6346" y="2911624"/>
            <a:ext cx="329121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757B2-5281-4B67-B011-DC6242B916B9}" type="datetimeFigureOut">
              <a:rPr lang="sk-SK" smtClean="0"/>
              <a:t>28. 12. 2020</a:t>
            </a:fld>
            <a:endParaRPr lang="sk-S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759F96-B12E-4361-AE2A-1D5DA1E1722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4623005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ĺpec s obrázk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325563"/>
          </a:xfrm>
        </p:spPr>
        <p:txBody>
          <a:bodyPr/>
          <a:lstStyle/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4195899"/>
            <a:ext cx="3298955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92020" y="2298987"/>
            <a:ext cx="2940050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k-SK"/>
              <a:t>Ak chcete pridať obrázok, kliknite na ikonu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772161"/>
            <a:ext cx="3298955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01" y="4195899"/>
            <a:ext cx="3298983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98987"/>
            <a:ext cx="2930525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k-SK"/>
              <a:t>Ak chcete pridať obrázok, kliknite na ikonu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72160"/>
            <a:ext cx="3300336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423" y="4195899"/>
            <a:ext cx="3289900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52803" y="2298987"/>
            <a:ext cx="2932113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k-SK"/>
              <a:t>Ak chcete pridať obrázok, kliknite na ikonu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298" y="4772161"/>
            <a:ext cx="3294258" cy="1019037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757B2-5281-4B67-B011-DC6242B916B9}" type="datetimeFigureOut">
              <a:rPr lang="sk-SK" smtClean="0"/>
              <a:t>28. 12. 2020</a:t>
            </a:fld>
            <a:endParaRPr lang="sk-S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759F96-B12E-4361-AE2A-1D5DA1E1722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6746754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757B2-5281-4B67-B011-DC6242B916B9}" type="datetimeFigureOut">
              <a:rPr lang="sk-SK" smtClean="0"/>
              <a:t>28. 12. 2020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759F96-B12E-4361-AE2A-1D5DA1E1722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4430006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599"/>
            <a:ext cx="254265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4" y="609599"/>
            <a:ext cx="7658705" cy="5181601"/>
          </a:xfrm>
        </p:spPr>
        <p:txBody>
          <a:bodyPr vert="eaVert"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757B2-5281-4B67-B011-DC6242B916B9}" type="datetimeFigureOut">
              <a:rPr lang="sk-SK" smtClean="0"/>
              <a:t>28. 12. 2020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759F96-B12E-4361-AE2A-1D5DA1E1722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6810376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757B2-5281-4B67-B011-DC6242B916B9}" type="datetimeFigureOut">
              <a:rPr lang="sk-SK" smtClean="0"/>
              <a:t>28. 12. 2020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759F96-B12E-4361-AE2A-1D5DA1E1722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3719439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9244" y="657226"/>
            <a:ext cx="9733512" cy="2852737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9244" y="3602038"/>
            <a:ext cx="9733512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757B2-5281-4B67-B011-DC6242B916B9}" type="datetimeFigureOut">
              <a:rPr lang="sk-SK" smtClean="0"/>
              <a:t>28. 12. 2020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759F96-B12E-4361-AE2A-1D5DA1E1722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8889350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</p:spPr>
        <p:txBody>
          <a:bodyPr/>
          <a:lstStyle/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088319"/>
            <a:ext cx="5106004" cy="3702881"/>
          </a:xfrm>
        </p:spPr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3403" y="2088319"/>
            <a:ext cx="5094154" cy="3702881"/>
          </a:xfrm>
        </p:spPr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757B2-5281-4B67-B011-DC6242B916B9}" type="datetimeFigureOut">
              <a:rPr lang="sk-SK" smtClean="0"/>
              <a:t>28. 12. 2020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759F96-B12E-4361-AE2A-1D5DA1E1722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7476859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5563"/>
          </a:xfrm>
        </p:spPr>
        <p:txBody>
          <a:bodyPr/>
          <a:lstStyle/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804" y="2088320"/>
            <a:ext cx="4879199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3795" y="2912232"/>
            <a:ext cx="5107208" cy="2878968"/>
          </a:xfrm>
        </p:spPr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2003" y="2088320"/>
            <a:ext cx="4865554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912232"/>
            <a:ext cx="5095357" cy="2878968"/>
          </a:xfrm>
        </p:spPr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757B2-5281-4B67-B011-DC6242B916B9}" type="datetimeFigureOut">
              <a:rPr lang="sk-SK" smtClean="0"/>
              <a:t>28. 12. 2020</a:t>
            </a:fld>
            <a:endParaRPr lang="sk-S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759F96-B12E-4361-AE2A-1D5DA1E1722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5928132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757B2-5281-4B67-B011-DC6242B916B9}" type="datetimeFigureOut">
              <a:rPr lang="sk-SK" smtClean="0"/>
              <a:t>28. 12. 2020</a:t>
            </a:fld>
            <a:endParaRPr lang="sk-S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759F96-B12E-4361-AE2A-1D5DA1E1722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9653896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757B2-5281-4B67-B011-DC6242B916B9}" type="datetimeFigureOut">
              <a:rPr lang="sk-SK" smtClean="0"/>
              <a:t>28. 12. 2020</a:t>
            </a:fld>
            <a:endParaRPr lang="sk-SK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759F96-B12E-4361-AE2A-1D5DA1E1722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9670575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8" y="609600"/>
            <a:ext cx="3932237" cy="236220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8064" y="609600"/>
            <a:ext cx="6189492" cy="5181600"/>
          </a:xfrm>
        </p:spPr>
        <p:txBody>
          <a:bodyPr anchor="ctr"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7228" y="2971800"/>
            <a:ext cx="3932237" cy="281939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757B2-5281-4B67-B011-DC6242B916B9}" type="datetimeFigureOut">
              <a:rPr lang="sk-SK" smtClean="0"/>
              <a:t>28. 12. 2020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759F96-B12E-4361-AE2A-1D5DA1E1722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5726256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7" y="609600"/>
            <a:ext cx="5929773" cy="2362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4" y="758881"/>
            <a:ext cx="3255356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k-SK"/>
              <a:t>Ak chcete pridať obrázok, kliknite na ikonu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971800"/>
            <a:ext cx="5934950" cy="2819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757B2-5281-4B67-B011-DC6242B916B9}" type="datetimeFigureOut">
              <a:rPr lang="sk-SK" smtClean="0"/>
              <a:t>28. 12. 2020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759F96-B12E-4361-AE2A-1D5DA1E1722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1763238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96064"/>
            <a:ext cx="10353762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0757B2-5281-4B67-B011-DC6242B916B9}" type="datetimeFigureOut">
              <a:rPr lang="sk-SK" smtClean="0"/>
              <a:t>28. 12. 2020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759F96-B12E-4361-AE2A-1D5DA1E1722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8893006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67" r:id="rId1"/>
    <p:sldLayoutId id="2147483968" r:id="rId2"/>
    <p:sldLayoutId id="2147483969" r:id="rId3"/>
    <p:sldLayoutId id="2147483970" r:id="rId4"/>
    <p:sldLayoutId id="2147483971" r:id="rId5"/>
    <p:sldLayoutId id="2147483972" r:id="rId6"/>
    <p:sldLayoutId id="2147483973" r:id="rId7"/>
    <p:sldLayoutId id="2147483974" r:id="rId8"/>
    <p:sldLayoutId id="2147483975" r:id="rId9"/>
    <p:sldLayoutId id="2147483976" r:id="rId10"/>
    <p:sldLayoutId id="2147483977" r:id="rId11"/>
    <p:sldLayoutId id="2147483978" r:id="rId12"/>
    <p:sldLayoutId id="2147483979" r:id="rId13"/>
    <p:sldLayoutId id="2147483980" r:id="rId14"/>
    <p:sldLayoutId id="2147483981" r:id="rId15"/>
    <p:sldLayoutId id="2147483982" r:id="rId16"/>
    <p:sldLayoutId id="2147483983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jpeg"/><Relationship Id="rId12" Type="http://schemas.openxmlformats.org/officeDocument/2006/relationships/image" Target="../media/image44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8.jpe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0" Type="http://schemas.openxmlformats.org/officeDocument/2006/relationships/image" Target="../media/image42.jpe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schemeClr val="bg2">
                <a:shade val="18000"/>
                <a:satMod val="160000"/>
                <a:lumMod val="28000"/>
              </a:schemeClr>
              <a:schemeClr val="bg2">
                <a:tint val="95000"/>
                <a:satMod val="160000"/>
                <a:lumMod val="116000"/>
              </a:schemeClr>
            </a:duotone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63438" y="316176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sk-SK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60.  výročie školy</a:t>
            </a:r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38" y="242977"/>
            <a:ext cx="1784230" cy="1784230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7176" y="144242"/>
            <a:ext cx="1981699" cy="1981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7090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23395" y="522514"/>
            <a:ext cx="8900765" cy="566057"/>
          </a:xfrm>
        </p:spPr>
        <p:txBody>
          <a:bodyPr>
            <a:normAutofit/>
          </a:bodyPr>
          <a:lstStyle/>
          <a:p>
            <a:pPr algn="ctr"/>
            <a:r>
              <a:rPr lang="sk-SK" dirty="0"/>
              <a:t>ÚTLM STROJÁRSTVA</a:t>
            </a:r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704789" y="1321001"/>
            <a:ext cx="10093840" cy="23975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k-SK" sz="2000" dirty="0">
                <a:latin typeface="+mj-lt"/>
              </a:rPr>
              <a:t>Po roku </a:t>
            </a:r>
            <a:r>
              <a:rPr lang="sk-SK" sz="2000" b="1" dirty="0">
                <a:solidFill>
                  <a:srgbClr val="FF0000"/>
                </a:solidFill>
                <a:latin typeface="+mj-lt"/>
              </a:rPr>
              <a:t>1991</a:t>
            </a:r>
            <a:r>
              <a:rPr lang="sk-SK" sz="2000" dirty="0">
                <a:latin typeface="+mj-lt"/>
              </a:rPr>
              <a:t> sa dostáva strojárstvo na Slovensku do útlmu, upadá záujem žiakov o strojárske profesie a tak sa škola začala orientovať na profesie so zameraním na služby obyvateľstvu: </a:t>
            </a:r>
            <a:r>
              <a:rPr lang="sk-SK" sz="2000" b="1" i="1" dirty="0">
                <a:solidFill>
                  <a:srgbClr val="FF0000"/>
                </a:solidFill>
                <a:latin typeface="+mj-lt"/>
              </a:rPr>
              <a:t>opravár pre cestné motorové vozidlá, klampiar, cukrár a pekár</a:t>
            </a:r>
            <a:r>
              <a:rPr lang="sk-SK" sz="2000" b="1" i="1" dirty="0">
                <a:latin typeface="+mj-lt"/>
              </a:rPr>
              <a:t> </a:t>
            </a:r>
            <a:r>
              <a:rPr lang="sk-SK" sz="2000" dirty="0">
                <a:latin typeface="+mj-lt"/>
              </a:rPr>
              <a:t>a tiež </a:t>
            </a:r>
            <a:r>
              <a:rPr lang="sk-SK" sz="2000" b="1" i="1" dirty="0">
                <a:solidFill>
                  <a:srgbClr val="FF0000"/>
                </a:solidFill>
                <a:latin typeface="+mj-lt"/>
              </a:rPr>
              <a:t>krajčír pre dámske a pánske odevy</a:t>
            </a:r>
            <a:r>
              <a:rPr lang="sk-SK" sz="2000" dirty="0">
                <a:solidFill>
                  <a:srgbClr val="FF0000"/>
                </a:solidFill>
                <a:latin typeface="+mj-lt"/>
              </a:rPr>
              <a:t>.</a:t>
            </a:r>
            <a:r>
              <a:rPr lang="sk-SK" sz="2000" dirty="0">
                <a:latin typeface="+mj-lt"/>
              </a:rPr>
              <a:t> </a:t>
            </a:r>
          </a:p>
          <a:p>
            <a:pPr marL="0" indent="0">
              <a:buNone/>
            </a:pPr>
            <a:r>
              <a:rPr lang="sk-SK" sz="2000" dirty="0">
                <a:latin typeface="+mj-lt"/>
              </a:rPr>
              <a:t>Priebežne boli vybudované nové pracoviská , odborné učebne a dielne  pre zabezpečenie odborného výcviku v týchto odboroch.</a:t>
            </a:r>
          </a:p>
        </p:txBody>
      </p:sp>
      <p:pic>
        <p:nvPicPr>
          <p:cNvPr id="4" name="Zástupný objekt pre obsah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6197" y="4092640"/>
            <a:ext cx="3010619" cy="2038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6377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1"/>
          <p:cNvSpPr txBox="1">
            <a:spLocks/>
          </p:cNvSpPr>
          <p:nvPr/>
        </p:nvSpPr>
        <p:spPr>
          <a:xfrm>
            <a:off x="296091" y="183374"/>
            <a:ext cx="4484975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 cap="all">
                <a:solidFill>
                  <a:schemeClr val="tx1"/>
                </a:solidFill>
                <a:effectLst>
                  <a:outerShdw blurRad="50800" dist="63500" dir="2700000" algn="tl" rotWithShape="0">
                    <a:srgbClr val="000000">
                      <a:alpha val="48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sk-SK" sz="2400" dirty="0"/>
              <a:t>OPRAVÁR PRE CESTNÉ</a:t>
            </a:r>
          </a:p>
          <a:p>
            <a:r>
              <a:rPr lang="sk-SK" sz="2400" dirty="0"/>
              <a:t> A MOTOROVÉ VOZIDLÁ</a:t>
            </a:r>
          </a:p>
        </p:txBody>
      </p:sp>
      <p:pic>
        <p:nvPicPr>
          <p:cNvPr id="10" name="Obrázok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8528" y="1666448"/>
            <a:ext cx="3114496" cy="1873211"/>
          </a:xfrm>
          <a:prstGeom prst="rect">
            <a:avLst/>
          </a:prstGeom>
        </p:spPr>
      </p:pic>
      <p:sp>
        <p:nvSpPr>
          <p:cNvPr id="7" name="Nadpis 1"/>
          <p:cNvSpPr txBox="1">
            <a:spLocks/>
          </p:cNvSpPr>
          <p:nvPr/>
        </p:nvSpPr>
        <p:spPr>
          <a:xfrm>
            <a:off x="3964912" y="3667917"/>
            <a:ext cx="4676504" cy="10199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 cap="all">
                <a:solidFill>
                  <a:schemeClr val="tx1"/>
                </a:solidFill>
                <a:effectLst>
                  <a:outerShdw blurRad="50800" dist="63500" dir="2700000" algn="tl" rotWithShape="0">
                    <a:srgbClr val="000000">
                      <a:alpha val="48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sk-SK" sz="2400" dirty="0"/>
              <a:t>CUKRÁRKY, KRAJČÍRKY</a:t>
            </a:r>
          </a:p>
        </p:txBody>
      </p:sp>
      <p:pic>
        <p:nvPicPr>
          <p:cNvPr id="9" name="Obrázok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5776" y="4688323"/>
            <a:ext cx="2978272" cy="1873212"/>
          </a:xfrm>
          <a:prstGeom prst="rect">
            <a:avLst/>
          </a:prstGeom>
        </p:spPr>
      </p:pic>
      <p:pic>
        <p:nvPicPr>
          <p:cNvPr id="11" name="Obrázok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7795" y="4640398"/>
            <a:ext cx="2873767" cy="1921137"/>
          </a:xfrm>
          <a:prstGeom prst="rect">
            <a:avLst/>
          </a:prstGeom>
        </p:spPr>
      </p:pic>
      <p:sp>
        <p:nvSpPr>
          <p:cNvPr id="12" name="Nadpis 1"/>
          <p:cNvSpPr txBox="1">
            <a:spLocks/>
          </p:cNvSpPr>
          <p:nvPr/>
        </p:nvSpPr>
        <p:spPr>
          <a:xfrm>
            <a:off x="6647821" y="183373"/>
            <a:ext cx="3987189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 cap="all">
                <a:solidFill>
                  <a:schemeClr val="tx1"/>
                </a:solidFill>
                <a:effectLst>
                  <a:outerShdw blurRad="50800" dist="63500" dir="2700000" algn="tl" rotWithShape="0">
                    <a:srgbClr val="000000">
                      <a:alpha val="48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sk-SK" sz="2400" dirty="0"/>
              <a:t>ZVÁRAČSKÁ ŠKOLA</a:t>
            </a:r>
          </a:p>
        </p:txBody>
      </p:sp>
      <p:pic>
        <p:nvPicPr>
          <p:cNvPr id="13" name="Obrázok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27795" y="1649490"/>
            <a:ext cx="3238299" cy="1872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473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451413" y="565057"/>
            <a:ext cx="10795707" cy="6194557"/>
          </a:xfrm>
        </p:spPr>
        <p:txBody>
          <a:bodyPr>
            <a:normAutofit fontScale="47500" lnSpcReduction="20000"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sk-SK" sz="4000" dirty="0"/>
              <a:t>Vyučovanie sa rozšírilo aj na večernú formu štúdia, ktorú absolventi končili maturitnou skúškou. Vznikla aj zváračská škola pre našich absolventov a širokú verejnosť.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sk-SK" sz="4000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sk-SK" sz="4000" dirty="0"/>
              <a:t>Významným medzníkom v histórii školy je rok </a:t>
            </a:r>
            <a:r>
              <a:rPr lang="sk-SK" sz="4000" b="1" dirty="0">
                <a:solidFill>
                  <a:srgbClr val="FF0000"/>
                </a:solidFill>
              </a:rPr>
              <a:t>2004</a:t>
            </a:r>
            <a:r>
              <a:rPr lang="sk-SK" sz="4000" dirty="0"/>
              <a:t>, 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sk-SK" sz="4000" dirty="0"/>
              <a:t>k SOU Kňažia boli </a:t>
            </a:r>
            <a:r>
              <a:rPr lang="sk-SK" sz="4000" b="1" dirty="0"/>
              <a:t> </a:t>
            </a:r>
            <a:r>
              <a:rPr lang="sk-SK" sz="4000" b="1" dirty="0">
                <a:solidFill>
                  <a:srgbClr val="FF0000"/>
                </a:solidFill>
              </a:rPr>
              <a:t>pričlenené SOU poľnohospodárske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sk-SK" sz="4000" b="1" dirty="0">
                <a:solidFill>
                  <a:srgbClr val="FF0000"/>
                </a:solidFill>
              </a:rPr>
              <a:t>a   Dievčenská odborná škola  Oravský Podzámok</a:t>
            </a:r>
            <a:r>
              <a:rPr lang="sk-SK" sz="4000" b="1" dirty="0"/>
              <a:t>.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sk-SK" sz="4000" dirty="0"/>
              <a:t>Založenie školy v Oravskom Podzámku sa datuje do roku 1911,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sk-SK" sz="4000" dirty="0"/>
              <a:t>odkedy  škola počas  93 rokov pripravovala absolventov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sk-SK" sz="4000" dirty="0"/>
              <a:t>pre potreby poľnohospodárstva. 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sk-SK" sz="4000" dirty="0"/>
              <a:t>Zlúčením týchto škôl vznikla </a:t>
            </a:r>
            <a:r>
              <a:rPr lang="sk-SK" sz="4000" b="1" dirty="0">
                <a:solidFill>
                  <a:srgbClr val="FF0000"/>
                </a:solidFill>
              </a:rPr>
              <a:t>Združená stredná škola so sídlom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sk-SK" sz="4000" dirty="0"/>
              <a:t>v  Dolnom Kubíne - </a:t>
            </a:r>
            <a:r>
              <a:rPr lang="sk-SK" sz="4000" dirty="0" err="1"/>
              <a:t>Kňažej</a:t>
            </a:r>
            <a:r>
              <a:rPr lang="sk-SK" sz="4000" dirty="0"/>
              <a:t>. 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sk-SK" sz="4000" dirty="0"/>
              <a:t>V roku 2005 boli otvorené nové dielne v ZSŠ, ktoré slúžili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sk-SK" sz="4000" dirty="0"/>
              <a:t>novému odboru </a:t>
            </a:r>
            <a:r>
              <a:rPr lang="sk-SK" sz="4000" b="1" dirty="0">
                <a:solidFill>
                  <a:srgbClr val="FF0000"/>
                </a:solidFill>
              </a:rPr>
              <a:t>viazač – aranžér kvetov</a:t>
            </a:r>
            <a:r>
              <a:rPr lang="sk-SK" sz="4000" dirty="0"/>
              <a:t>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sk-SK" sz="4000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sk-SK" sz="4000" dirty="0"/>
              <a:t>K študijným a učebným odborom z oblasti strojárenstva a služieb pribudli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sk-SK" sz="4000" dirty="0">
                <a:solidFill>
                  <a:srgbClr val="FFC000"/>
                </a:solidFill>
              </a:rPr>
              <a:t>ekonomické a poľnohospodárske odbory</a:t>
            </a:r>
            <a:r>
              <a:rPr lang="sk-SK" sz="4000" dirty="0"/>
              <a:t>.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sk-SK" sz="4000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sk-SK" sz="4000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sk-SK" sz="4000" dirty="0"/>
              <a:t>Od </a:t>
            </a:r>
            <a:r>
              <a:rPr lang="sk-SK" sz="4000" b="1" dirty="0">
                <a:solidFill>
                  <a:srgbClr val="FF0000"/>
                </a:solidFill>
              </a:rPr>
              <a:t>1. januára 2009</a:t>
            </a:r>
            <a:r>
              <a:rPr lang="sk-SK" sz="4000" dirty="0"/>
              <a:t>  sa škola premenovala na </a:t>
            </a:r>
            <a:r>
              <a:rPr lang="sk-SK" sz="4000" b="1" dirty="0">
                <a:solidFill>
                  <a:srgbClr val="FF0000"/>
                </a:solidFill>
              </a:rPr>
              <a:t>Strednú odbornú školu polytechnickú</a:t>
            </a:r>
            <a:r>
              <a:rPr lang="sk-SK" sz="4000" dirty="0"/>
              <a:t>.</a:t>
            </a:r>
          </a:p>
          <a:p>
            <a:endParaRPr lang="sk-SK" dirty="0"/>
          </a:p>
        </p:txBody>
      </p:sp>
      <p:pic>
        <p:nvPicPr>
          <p:cNvPr id="2" name="Obrázo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6876" y="1642973"/>
            <a:ext cx="2279421" cy="3179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9989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ctrTitle"/>
          </p:nvPr>
        </p:nvSpPr>
        <p:spPr>
          <a:xfrm>
            <a:off x="348343" y="261257"/>
            <a:ext cx="11329851" cy="5904412"/>
          </a:xfrm>
        </p:spPr>
        <p:txBody>
          <a:bodyPr>
            <a:normAutofit/>
          </a:bodyPr>
          <a:lstStyle/>
          <a:p>
            <a:pPr algn="l"/>
            <a:br>
              <a:rPr lang="sk-SK" sz="2000" dirty="0"/>
            </a:br>
            <a:endParaRPr lang="sk-SK" sz="2000" dirty="0"/>
          </a:p>
        </p:txBody>
      </p:sp>
      <p:sp>
        <p:nvSpPr>
          <p:cNvPr id="2" name="Obdĺžnik 1"/>
          <p:cNvSpPr/>
          <p:nvPr/>
        </p:nvSpPr>
        <p:spPr>
          <a:xfrm>
            <a:off x="474530" y="905139"/>
            <a:ext cx="1132985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dirty="0"/>
              <a:t>Od </a:t>
            </a:r>
            <a:r>
              <a:rPr lang="sk-SK" b="1" dirty="0">
                <a:solidFill>
                  <a:srgbClr val="FF0000"/>
                </a:solidFill>
              </a:rPr>
              <a:t>1. septembra 2013 </a:t>
            </a:r>
            <a:r>
              <a:rPr lang="sk-SK" dirty="0"/>
              <a:t>bola škola zlúčená s </a:t>
            </a:r>
            <a:r>
              <a:rPr lang="sk-SK" b="1" dirty="0">
                <a:solidFill>
                  <a:srgbClr val="FF0000"/>
                </a:solidFill>
              </a:rPr>
              <a:t>Strednou odbornou školou technickou v Istebnom</a:t>
            </a:r>
            <a:r>
              <a:rPr lang="sk-SK" dirty="0"/>
              <a:t>. </a:t>
            </a:r>
          </a:p>
          <a:p>
            <a:r>
              <a:rPr lang="sk-SK" dirty="0">
                <a:latin typeface="+mj-lt"/>
              </a:rPr>
              <a:t>História SOU Istebné sa začala v roku 1958 zriadením učňovského strediska pri n. p. KOVOHUTY ISTEBNÉ.  Učilište bolo zamerané na prípravu technických profesií ako hutníkov, silnoprúdových elektrotechnikov, zámočníkov, mechanikov opravárov, autoelektrikárov a automechanikov. </a:t>
            </a:r>
          </a:p>
          <a:p>
            <a:endParaRPr lang="sk-SK" dirty="0">
              <a:latin typeface="+mj-lt"/>
            </a:endParaRPr>
          </a:p>
          <a:p>
            <a:r>
              <a:rPr lang="sk-SK" dirty="0">
                <a:latin typeface="+mj-lt"/>
              </a:rPr>
              <a:t>Spojením týchto troch škôl a vyselektovaním záujmu žiakov a potrieb trhu sa v súčasnosti u nás vyučujú najmä </a:t>
            </a:r>
            <a:r>
              <a:rPr lang="sk-SK" dirty="0">
                <a:solidFill>
                  <a:srgbClr val="FFC000"/>
                </a:solidFill>
                <a:latin typeface="+mj-lt"/>
              </a:rPr>
              <a:t>strojárske a elektrotechnické odbory. </a:t>
            </a:r>
          </a:p>
          <a:p>
            <a:endParaRPr lang="sk-SK" dirty="0">
              <a:solidFill>
                <a:srgbClr val="FFC000"/>
              </a:solidFill>
              <a:latin typeface="+mj-lt"/>
            </a:endParaRPr>
          </a:p>
        </p:txBody>
      </p:sp>
      <p:pic>
        <p:nvPicPr>
          <p:cNvPr id="7" name="Obrázo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7812" y="3798406"/>
            <a:ext cx="3545726" cy="2367263"/>
          </a:xfrm>
          <a:prstGeom prst="rect">
            <a:avLst/>
          </a:prstGeom>
        </p:spPr>
      </p:pic>
      <p:pic>
        <p:nvPicPr>
          <p:cNvPr id="8" name="Obrázo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8973" y="3213463"/>
            <a:ext cx="2410301" cy="1796356"/>
          </a:xfrm>
          <a:prstGeom prst="rect">
            <a:avLst/>
          </a:prstGeom>
        </p:spPr>
      </p:pic>
      <p:pic>
        <p:nvPicPr>
          <p:cNvPr id="9" name="Obrázok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26384" y="4907003"/>
            <a:ext cx="2647017" cy="151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7039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54629" y="1843723"/>
            <a:ext cx="9001462" cy="2387600"/>
          </a:xfrm>
        </p:spPr>
        <p:txBody>
          <a:bodyPr/>
          <a:lstStyle/>
          <a:p>
            <a:r>
              <a:rPr lang="sk-SK" dirty="0"/>
              <a:t>ŠKOLA DNES</a:t>
            </a:r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0158" y="710337"/>
            <a:ext cx="1784230" cy="1784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3781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Zástupný objekt pre obsah 4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947681609"/>
              </p:ext>
            </p:extLst>
          </p:nvPr>
        </p:nvGraphicFramePr>
        <p:xfrm>
          <a:off x="1224280" y="579120"/>
          <a:ext cx="9850120" cy="20491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850120">
                  <a:extLst>
                    <a:ext uri="{9D8B030D-6E8A-4147-A177-3AD203B41FA5}">
                      <a16:colId xmlns:a16="http://schemas.microsoft.com/office/drawing/2014/main" val="783223457"/>
                    </a:ext>
                  </a:extLst>
                </a:gridCol>
              </a:tblGrid>
              <a:tr h="2049144">
                <a:tc>
                  <a:txBody>
                    <a:bodyPr/>
                    <a:lstStyle/>
                    <a:p>
                      <a:pPr algn="ctr"/>
                      <a:r>
                        <a:rPr lang="sk-SK" sz="3200" dirty="0">
                          <a:solidFill>
                            <a:schemeClr val="tx1"/>
                          </a:solidFill>
                        </a:rPr>
                        <a:t>Riaditeľka školy </a:t>
                      </a:r>
                    </a:p>
                    <a:p>
                      <a:pPr algn="ctr"/>
                      <a:endParaRPr lang="sk-SK" sz="32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sk-SK" sz="32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sk-SK" sz="3200" dirty="0">
                          <a:solidFill>
                            <a:schemeClr val="tx1"/>
                          </a:solidFill>
                        </a:rPr>
                        <a:t>Ing. Adriana </a:t>
                      </a:r>
                      <a:r>
                        <a:rPr lang="sk-SK" sz="3200" dirty="0" err="1">
                          <a:solidFill>
                            <a:schemeClr val="tx1"/>
                          </a:solidFill>
                        </a:rPr>
                        <a:t>Bellová</a:t>
                      </a:r>
                      <a:endParaRPr lang="sk-SK" sz="3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E08A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4729153"/>
                  </a:ext>
                </a:extLst>
              </a:tr>
            </a:tbl>
          </a:graphicData>
        </a:graphic>
      </p:graphicFrame>
      <p:pic>
        <p:nvPicPr>
          <p:cNvPr id="6" name="Obrázo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4280" y="2841573"/>
            <a:ext cx="2711618" cy="3556309"/>
          </a:xfrm>
          <a:prstGeom prst="rect">
            <a:avLst/>
          </a:prstGeom>
        </p:spPr>
      </p:pic>
      <p:sp>
        <p:nvSpPr>
          <p:cNvPr id="2" name="BlokTextu 1"/>
          <p:cNvSpPr txBox="1"/>
          <p:nvPr/>
        </p:nvSpPr>
        <p:spPr>
          <a:xfrm>
            <a:off x="4620153" y="3189092"/>
            <a:ext cx="6842001" cy="33855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600" dirty="0"/>
              <a:t>V škole dnes pôsobí 62 zamestnancov z toho:  </a:t>
            </a:r>
          </a:p>
          <a:p>
            <a:pPr marL="285750" indent="-285750">
              <a:buFontTx/>
              <a:buChar char="-"/>
            </a:pPr>
            <a:r>
              <a:rPr lang="sk-SK" sz="1600" dirty="0"/>
              <a:t>1 riaditeľka školy</a:t>
            </a:r>
          </a:p>
          <a:p>
            <a:pPr marL="285750" indent="-285750">
              <a:buFontTx/>
              <a:buChar char="-"/>
            </a:pPr>
            <a:r>
              <a:rPr lang="sk-SK" sz="1600" dirty="0"/>
              <a:t>2 zástupcovia školy </a:t>
            </a:r>
          </a:p>
          <a:p>
            <a:pPr marL="285750" indent="-285750">
              <a:buFontTx/>
              <a:buChar char="-"/>
            </a:pPr>
            <a:r>
              <a:rPr lang="sk-SK" sz="1600" dirty="0"/>
              <a:t>19 učiteľov </a:t>
            </a:r>
          </a:p>
          <a:p>
            <a:pPr marL="285750" indent="-285750">
              <a:buFontTx/>
              <a:buChar char="-"/>
            </a:pPr>
            <a:r>
              <a:rPr lang="sk-SK" sz="1600" dirty="0"/>
              <a:t>11 majstrov, 1 hlavný majster odborného výcviku a 1 koordinátor PV</a:t>
            </a:r>
          </a:p>
          <a:p>
            <a:pPr marL="285750" indent="-285750">
              <a:buFontTx/>
              <a:buChar char="-"/>
            </a:pPr>
            <a:r>
              <a:rPr lang="sk-SK" sz="1600" dirty="0"/>
              <a:t>1 školský psychológ a 2 pedagogické asistentky</a:t>
            </a:r>
          </a:p>
          <a:p>
            <a:pPr marL="285750" indent="-285750">
              <a:buFontTx/>
              <a:buChar char="-"/>
            </a:pPr>
            <a:r>
              <a:rPr lang="sk-SK" sz="1600" dirty="0"/>
              <a:t>5 pracovníkov údržby</a:t>
            </a:r>
          </a:p>
          <a:p>
            <a:pPr marL="285750" indent="-285750">
              <a:buFontTx/>
              <a:buChar char="-"/>
            </a:pPr>
            <a:r>
              <a:rPr lang="sk-SK" sz="1600" dirty="0"/>
              <a:t>1 sekretárka</a:t>
            </a:r>
          </a:p>
          <a:p>
            <a:pPr marL="285750" indent="-285750">
              <a:buFontTx/>
              <a:buChar char="-"/>
            </a:pPr>
            <a:r>
              <a:rPr lang="sk-SK" sz="1600" dirty="0"/>
              <a:t>3 ekonómky a 1 správca siete</a:t>
            </a:r>
          </a:p>
          <a:p>
            <a:pPr marL="285750" indent="-285750">
              <a:buFontTx/>
              <a:buChar char="-"/>
            </a:pPr>
            <a:r>
              <a:rPr lang="sk-SK" sz="1600" dirty="0"/>
              <a:t>4 upratovačky</a:t>
            </a:r>
          </a:p>
          <a:p>
            <a:pPr marL="285750" indent="-285750">
              <a:buFontTx/>
              <a:buChar char="-"/>
            </a:pPr>
            <a:r>
              <a:rPr lang="sk-SK" sz="1600" dirty="0"/>
              <a:t>5 kuchárok</a:t>
            </a:r>
          </a:p>
          <a:p>
            <a:pPr marL="285750" indent="-285750">
              <a:buFontTx/>
              <a:buChar char="-"/>
            </a:pPr>
            <a:r>
              <a:rPr lang="sk-SK" sz="1600" dirty="0"/>
              <a:t>5 informátorov strážnej služby</a:t>
            </a:r>
          </a:p>
          <a:p>
            <a:endParaRPr lang="sk-SK" sz="1600" dirty="0"/>
          </a:p>
        </p:txBody>
      </p:sp>
    </p:spTree>
    <p:extLst>
      <p:ext uri="{BB962C8B-B14F-4D97-AF65-F5344CB8AC3E}">
        <p14:creationId xmlns:p14="http://schemas.microsoft.com/office/powerpoint/2010/main" val="12392741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br>
              <a:rPr lang="sk-SK" sz="2000" dirty="0"/>
            </a:br>
            <a:endParaRPr lang="sk-SK" sz="2000" dirty="0"/>
          </a:p>
        </p:txBody>
      </p:sp>
      <p:pic>
        <p:nvPicPr>
          <p:cNvPr id="8" name="Obrázok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6107" y="234996"/>
            <a:ext cx="6143625" cy="635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9293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br>
              <a:rPr lang="sk-SK" sz="2000" dirty="0"/>
            </a:br>
            <a:endParaRPr lang="sk-SK" sz="2000" dirty="0"/>
          </a:p>
        </p:txBody>
      </p:sp>
      <p:pic>
        <p:nvPicPr>
          <p:cNvPr id="2" name="Obrázo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9900" y="295275"/>
            <a:ext cx="6172200" cy="6267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9085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br>
              <a:rPr lang="sk-SK" sz="2000" dirty="0"/>
            </a:br>
            <a:endParaRPr lang="sk-SK" sz="2000" dirty="0"/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5600" y="323850"/>
            <a:ext cx="6400800" cy="621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2200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ctrTitle"/>
          </p:nvPr>
        </p:nvSpPr>
        <p:spPr>
          <a:xfrm>
            <a:off x="1254034" y="357051"/>
            <a:ext cx="9701349" cy="1123813"/>
          </a:xfrm>
        </p:spPr>
        <p:txBody>
          <a:bodyPr>
            <a:normAutofit/>
          </a:bodyPr>
          <a:lstStyle/>
          <a:p>
            <a:r>
              <a:rPr lang="sk-SK" sz="3600" dirty="0"/>
              <a:t>KOLEKTÍV ZAMESTNANCOV  </a:t>
            </a:r>
            <a:br>
              <a:rPr lang="sk-SK" sz="3600" dirty="0"/>
            </a:br>
            <a:r>
              <a:rPr lang="sk-SK" sz="3600" dirty="0"/>
              <a:t>JÚL 2020</a:t>
            </a:r>
          </a:p>
        </p:txBody>
      </p:sp>
      <p:pic>
        <p:nvPicPr>
          <p:cNvPr id="5" name="Zástupný objekt pre obsah 4"/>
          <p:cNvPicPr>
            <a:picLocks noGrp="1" noChangeAspect="1"/>
          </p:cNvPicPr>
          <p:nvPr>
            <p:ph sz="half" idx="429496729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17" r="-478" b="22358"/>
          <a:stretch/>
        </p:blipFill>
        <p:spPr>
          <a:xfrm>
            <a:off x="1354456" y="1691595"/>
            <a:ext cx="10001522" cy="4837175"/>
          </a:xfrm>
        </p:spPr>
      </p:pic>
    </p:spTree>
    <p:extLst>
      <p:ext uri="{BB962C8B-B14F-4D97-AF65-F5344CB8AC3E}">
        <p14:creationId xmlns:p14="http://schemas.microsoft.com/office/powerpoint/2010/main" val="22527202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ctrTitle"/>
          </p:nvPr>
        </p:nvSpPr>
        <p:spPr>
          <a:xfrm>
            <a:off x="601514" y="919655"/>
            <a:ext cx="10764430" cy="2831328"/>
          </a:xfrm>
        </p:spPr>
        <p:txBody>
          <a:bodyPr>
            <a:normAutofit fontScale="90000"/>
          </a:bodyPr>
          <a:lstStyle/>
          <a:p>
            <a:pPr algn="l"/>
            <a:r>
              <a:rPr lang="sk-SK" sz="2000" dirty="0"/>
              <a:t>História našej školy súvisí s rozvojom podniku „</a:t>
            </a:r>
            <a:r>
              <a:rPr lang="sk-SK" sz="2000" dirty="0" err="1">
                <a:solidFill>
                  <a:srgbClr val="FFC000"/>
                </a:solidFill>
              </a:rPr>
              <a:t>Kovohuty</a:t>
            </a:r>
            <a:r>
              <a:rPr lang="sk-SK" sz="2000" dirty="0">
                <a:solidFill>
                  <a:srgbClr val="FFC000"/>
                </a:solidFill>
              </a:rPr>
              <a:t> Mokraď</a:t>
            </a:r>
            <a:r>
              <a:rPr lang="sk-SK" sz="2000" dirty="0"/>
              <a:t>“, ktorý sa rozhodol začať s odbornou prípravou učňov v roku </a:t>
            </a:r>
            <a:r>
              <a:rPr lang="sk-SK" sz="2000" b="1" dirty="0">
                <a:solidFill>
                  <a:srgbClr val="FF0000"/>
                </a:solidFill>
              </a:rPr>
              <a:t>1960</a:t>
            </a:r>
            <a:r>
              <a:rPr lang="sk-SK" sz="2000" dirty="0"/>
              <a:t>. </a:t>
            </a:r>
            <a:br>
              <a:rPr lang="sk-SK" sz="2000" dirty="0"/>
            </a:br>
            <a:br>
              <a:rPr lang="sk-SK" sz="2000" dirty="0"/>
            </a:br>
            <a:r>
              <a:rPr lang="sk-SK" sz="2000" dirty="0"/>
              <a:t>Do prvého ročníka bolo prijatých prvých </a:t>
            </a:r>
            <a:r>
              <a:rPr lang="sk-SK" sz="2000" dirty="0">
                <a:solidFill>
                  <a:srgbClr val="FF0000"/>
                </a:solidFill>
              </a:rPr>
              <a:t>12 žiakov</a:t>
            </a:r>
            <a:r>
              <a:rPr lang="sk-SK" sz="2000" dirty="0"/>
              <a:t>. </a:t>
            </a:r>
            <a:br>
              <a:rPr lang="sk-SK" sz="2000" dirty="0"/>
            </a:br>
            <a:br>
              <a:rPr lang="sk-SK" sz="2000" dirty="0"/>
            </a:br>
            <a:r>
              <a:rPr lang="sk-SK" sz="2000" dirty="0"/>
              <a:t>Vyučovanie prebiehalo v provizórnych priestoroch </a:t>
            </a:r>
            <a:br>
              <a:rPr lang="sk-SK" sz="2000" dirty="0"/>
            </a:br>
            <a:r>
              <a:rPr lang="sk-SK" sz="2000" dirty="0"/>
              <a:t>materského podniku.</a:t>
            </a:r>
            <a:br>
              <a:rPr lang="sk-SK" sz="2000" dirty="0"/>
            </a:br>
            <a:br>
              <a:rPr lang="sk-SK" sz="2000" dirty="0"/>
            </a:br>
            <a:br>
              <a:rPr lang="sk-SK" sz="2000" dirty="0"/>
            </a:br>
            <a:br>
              <a:rPr lang="sk-SK" sz="2000" dirty="0"/>
            </a:br>
            <a:br>
              <a:rPr lang="sk-SK" sz="2000" i="1" dirty="0"/>
            </a:br>
            <a:br>
              <a:rPr lang="sk-SK" sz="2000" dirty="0"/>
            </a:br>
            <a:r>
              <a:rPr lang="sk-SK" sz="2000" dirty="0"/>
              <a:t>	</a:t>
            </a:r>
          </a:p>
        </p:txBody>
      </p:sp>
      <p:pic>
        <p:nvPicPr>
          <p:cNvPr id="2" name="Obrázo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2960" y="2539100"/>
            <a:ext cx="5080300" cy="3628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0160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br>
              <a:rPr lang="sk-SK" sz="2000" dirty="0"/>
            </a:br>
            <a:endParaRPr lang="sk-SK" sz="2000" dirty="0"/>
          </a:p>
        </p:txBody>
      </p:sp>
      <p:pic>
        <p:nvPicPr>
          <p:cNvPr id="2" name="Obrázo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3882" y="-27422"/>
            <a:ext cx="8760278" cy="6790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2900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>
                <a:solidFill>
                  <a:srgbClr val="FF0000"/>
                </a:solidFill>
              </a:rPr>
              <a:t>DUÁLNE VZDELÁVANIE</a:t>
            </a:r>
          </a:p>
        </p:txBody>
      </p:sp>
      <p:sp>
        <p:nvSpPr>
          <p:cNvPr id="3" name="Zástupný objekt pre obsah 2"/>
          <p:cNvSpPr>
            <a:spLocks noGrp="1"/>
          </p:cNvSpPr>
          <p:nvPr>
            <p:ph sz="half" idx="1"/>
          </p:nvPr>
        </p:nvSpPr>
        <p:spPr>
          <a:xfrm>
            <a:off x="913794" y="2088319"/>
            <a:ext cx="10618563" cy="3834809"/>
          </a:xfrm>
        </p:spPr>
        <p:txBody>
          <a:bodyPr/>
          <a:lstStyle/>
          <a:p>
            <a:pPr marL="0" indent="0">
              <a:buNone/>
            </a:pPr>
            <a:r>
              <a:rPr lang="sk-SK" dirty="0"/>
              <a:t>Od školského roku 2015/2016 naša škola ako prvá v regióne Oravy zabezpečuje pre žiakov končiacich ZŠ možnosť štúdia v technických odboroch </a:t>
            </a:r>
            <a:r>
              <a:rPr lang="sk-SK" dirty="0">
                <a:solidFill>
                  <a:srgbClr val="FF0000"/>
                </a:solidFill>
              </a:rPr>
              <a:t>formou duálneho vzdelávania</a:t>
            </a:r>
            <a:r>
              <a:rPr lang="sk-SK" dirty="0"/>
              <a:t>.</a:t>
            </a:r>
          </a:p>
          <a:p>
            <a:pPr marL="0" indent="0">
              <a:buNone/>
            </a:pPr>
            <a:r>
              <a:rPr lang="sk-SK" dirty="0"/>
              <a:t>Aktuálne máme vedúce regionálne postavenie v rebríčku počtu žiakov vzdelávaných v tomto  systéme.</a:t>
            </a:r>
          </a:p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r>
              <a:rPr lang="sk-SK" dirty="0"/>
              <a:t>V rámci duálneho vzdelávania škola spolupracuje s firmami:</a:t>
            </a:r>
          </a:p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endParaRPr lang="sk-SK" dirty="0"/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2954" y="6310376"/>
            <a:ext cx="676939" cy="230447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0744" y="6238751"/>
            <a:ext cx="746181" cy="314181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4532" y="6157106"/>
            <a:ext cx="1189599" cy="416360"/>
          </a:xfrm>
          <a:prstGeom prst="rect">
            <a:avLst/>
          </a:prstGeom>
        </p:spPr>
      </p:pic>
      <p:pic>
        <p:nvPicPr>
          <p:cNvPr id="8" name="Obrázok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4708" y="6338522"/>
            <a:ext cx="1348107" cy="193313"/>
          </a:xfrm>
          <a:prstGeom prst="rect">
            <a:avLst/>
          </a:prstGeom>
        </p:spPr>
      </p:pic>
      <p:pic>
        <p:nvPicPr>
          <p:cNvPr id="9" name="Obrázok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700" y="6231520"/>
            <a:ext cx="1121636" cy="351027"/>
          </a:xfrm>
          <a:prstGeom prst="rect">
            <a:avLst/>
          </a:prstGeom>
        </p:spPr>
      </p:pic>
      <p:pic>
        <p:nvPicPr>
          <p:cNvPr id="10" name="Obrázok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439" y="6231520"/>
            <a:ext cx="1391232" cy="330685"/>
          </a:xfrm>
          <a:prstGeom prst="rect">
            <a:avLst/>
          </a:prstGeom>
        </p:spPr>
      </p:pic>
      <p:pic>
        <p:nvPicPr>
          <p:cNvPr id="11" name="Obrázok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1954" y="6219645"/>
            <a:ext cx="1045435" cy="313198"/>
          </a:xfrm>
          <a:prstGeom prst="rect">
            <a:avLst/>
          </a:prstGeom>
        </p:spPr>
      </p:pic>
      <p:pic>
        <p:nvPicPr>
          <p:cNvPr id="12" name="Obrázok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7630" y="6288242"/>
            <a:ext cx="692266" cy="244601"/>
          </a:xfrm>
          <a:prstGeom prst="rect">
            <a:avLst/>
          </a:prstGeom>
        </p:spPr>
      </p:pic>
      <p:pic>
        <p:nvPicPr>
          <p:cNvPr id="13" name="Obrázok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024" y="5860394"/>
            <a:ext cx="971736" cy="701810"/>
          </a:xfrm>
          <a:prstGeom prst="rect">
            <a:avLst/>
          </a:prstGeom>
        </p:spPr>
      </p:pic>
      <p:pic>
        <p:nvPicPr>
          <p:cNvPr id="14" name="Obrázok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9447" y="6023890"/>
            <a:ext cx="528953" cy="528953"/>
          </a:xfrm>
          <a:prstGeom prst="rect">
            <a:avLst/>
          </a:prstGeom>
        </p:spPr>
      </p:pic>
      <p:pic>
        <p:nvPicPr>
          <p:cNvPr id="15" name="Obrázok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458" y="6219645"/>
            <a:ext cx="803797" cy="333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3654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74755" y="132922"/>
            <a:ext cx="10353761" cy="1326321"/>
          </a:xfrm>
        </p:spPr>
        <p:txBody>
          <a:bodyPr/>
          <a:lstStyle/>
          <a:p>
            <a:r>
              <a:rPr lang="sk-SK" dirty="0"/>
              <a:t>NEUSTÁLA MODERNIZÁCIA PRIESTOROV ŠKOLY, BUDOVANIE NOVÝCH UČEBNÍ</a:t>
            </a:r>
          </a:p>
        </p:txBody>
      </p:sp>
      <p:pic>
        <p:nvPicPr>
          <p:cNvPr id="13" name="Obrázok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2256" y="4868262"/>
            <a:ext cx="2076499" cy="1384333"/>
          </a:xfrm>
          <a:prstGeom prst="rect">
            <a:avLst/>
          </a:prstGeom>
        </p:spPr>
      </p:pic>
      <p:pic>
        <p:nvPicPr>
          <p:cNvPr id="17" name="Obrázok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4662" y="3260762"/>
            <a:ext cx="1741385" cy="1160924"/>
          </a:xfrm>
          <a:prstGeom prst="rect">
            <a:avLst/>
          </a:prstGeom>
        </p:spPr>
      </p:pic>
      <p:pic>
        <p:nvPicPr>
          <p:cNvPr id="18" name="Obrázok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4662" y="1680712"/>
            <a:ext cx="2019300" cy="1133475"/>
          </a:xfrm>
          <a:prstGeom prst="rect">
            <a:avLst/>
          </a:prstGeom>
        </p:spPr>
      </p:pic>
      <p:pic>
        <p:nvPicPr>
          <p:cNvPr id="19" name="Obrázok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04724" y="1459243"/>
            <a:ext cx="2966012" cy="2224508"/>
          </a:xfrm>
          <a:prstGeom prst="rect">
            <a:avLst/>
          </a:prstGeom>
        </p:spPr>
      </p:pic>
      <p:pic>
        <p:nvPicPr>
          <p:cNvPr id="20" name="Obrázok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04724" y="4130758"/>
            <a:ext cx="2966012" cy="2160210"/>
          </a:xfrm>
          <a:prstGeom prst="rect">
            <a:avLst/>
          </a:prstGeom>
        </p:spPr>
      </p:pic>
      <p:pic>
        <p:nvPicPr>
          <p:cNvPr id="4" name="Obrázok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4755" y="1798140"/>
            <a:ext cx="2725977" cy="1820910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4755" y="4410719"/>
            <a:ext cx="2725977" cy="1841876"/>
          </a:xfrm>
          <a:prstGeom prst="rect">
            <a:avLst/>
          </a:prstGeom>
        </p:spPr>
      </p:pic>
      <p:sp>
        <p:nvSpPr>
          <p:cNvPr id="3" name="BlokTextu 2"/>
          <p:cNvSpPr txBox="1"/>
          <p:nvPr/>
        </p:nvSpPr>
        <p:spPr>
          <a:xfrm>
            <a:off x="905085" y="3660161"/>
            <a:ext cx="272597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050" dirty="0"/>
              <a:t>Vynovená spoločenská miestnosť - 2018</a:t>
            </a:r>
          </a:p>
        </p:txBody>
      </p:sp>
      <p:sp>
        <p:nvSpPr>
          <p:cNvPr id="11" name="BlokTextu 10"/>
          <p:cNvSpPr txBox="1"/>
          <p:nvPr/>
        </p:nvSpPr>
        <p:spPr>
          <a:xfrm>
            <a:off x="905084" y="6300421"/>
            <a:ext cx="272597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050" dirty="0"/>
              <a:t>Vynovená jedáleň - 2020</a:t>
            </a:r>
          </a:p>
        </p:txBody>
      </p:sp>
      <p:sp>
        <p:nvSpPr>
          <p:cNvPr id="12" name="BlokTextu 11"/>
          <p:cNvSpPr txBox="1"/>
          <p:nvPr/>
        </p:nvSpPr>
        <p:spPr>
          <a:xfrm>
            <a:off x="4620762" y="6253339"/>
            <a:ext cx="272597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050" dirty="0"/>
              <a:t>Vynovená posilňovňa - 2018</a:t>
            </a:r>
          </a:p>
        </p:txBody>
      </p:sp>
      <p:sp>
        <p:nvSpPr>
          <p:cNvPr id="14" name="BlokTextu 13"/>
          <p:cNvSpPr txBox="1"/>
          <p:nvPr/>
        </p:nvSpPr>
        <p:spPr>
          <a:xfrm>
            <a:off x="4620762" y="4410719"/>
            <a:ext cx="272597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050" dirty="0"/>
              <a:t>Vonkajšie fitness - 2016</a:t>
            </a:r>
          </a:p>
        </p:txBody>
      </p:sp>
      <p:sp>
        <p:nvSpPr>
          <p:cNvPr id="15" name="BlokTextu 14"/>
          <p:cNvSpPr txBox="1"/>
          <p:nvPr/>
        </p:nvSpPr>
        <p:spPr>
          <a:xfrm>
            <a:off x="4620761" y="2822015"/>
            <a:ext cx="272597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050" dirty="0"/>
              <a:t>Stolný tenis - 2020</a:t>
            </a:r>
          </a:p>
        </p:txBody>
      </p:sp>
      <p:sp>
        <p:nvSpPr>
          <p:cNvPr id="16" name="BlokTextu 15"/>
          <p:cNvSpPr txBox="1"/>
          <p:nvPr/>
        </p:nvSpPr>
        <p:spPr>
          <a:xfrm>
            <a:off x="7832753" y="3714266"/>
            <a:ext cx="320100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050" dirty="0"/>
              <a:t>Učebňa pre elektrotechnické odbory -  2018</a:t>
            </a:r>
          </a:p>
        </p:txBody>
      </p:sp>
      <p:sp>
        <p:nvSpPr>
          <p:cNvPr id="21" name="BlokTextu 20"/>
          <p:cNvSpPr txBox="1"/>
          <p:nvPr/>
        </p:nvSpPr>
        <p:spPr>
          <a:xfrm>
            <a:off x="7904724" y="6368503"/>
            <a:ext cx="333163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050" dirty="0"/>
              <a:t>Učebňa pre odbor mechanik </a:t>
            </a:r>
            <a:r>
              <a:rPr lang="sk-SK" sz="1050" dirty="0" err="1"/>
              <a:t>mechatronik</a:t>
            </a:r>
            <a:r>
              <a:rPr lang="sk-SK" sz="1050" dirty="0"/>
              <a:t> -2020</a:t>
            </a:r>
          </a:p>
        </p:txBody>
      </p:sp>
    </p:spTree>
    <p:extLst>
      <p:ext uri="{BB962C8B-B14F-4D97-AF65-F5344CB8AC3E}">
        <p14:creationId xmlns:p14="http://schemas.microsoft.com/office/powerpoint/2010/main" val="24515191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3795" y="287999"/>
            <a:ext cx="10353761" cy="1326321"/>
          </a:xfrm>
        </p:spPr>
        <p:txBody>
          <a:bodyPr/>
          <a:lstStyle/>
          <a:p>
            <a:r>
              <a:rPr lang="sk-SK" dirty="0"/>
              <a:t>Inovácia učebných pomôcok</a:t>
            </a:r>
          </a:p>
        </p:txBody>
      </p:sp>
      <p:pic>
        <p:nvPicPr>
          <p:cNvPr id="6" name="Obrázo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904" y="1784734"/>
            <a:ext cx="2822182" cy="1894046"/>
          </a:xfrm>
          <a:prstGeom prst="rect">
            <a:avLst/>
          </a:prstGeom>
        </p:spPr>
      </p:pic>
      <p:pic>
        <p:nvPicPr>
          <p:cNvPr id="9" name="Obrázok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5626" y="1866804"/>
            <a:ext cx="3505504" cy="1894046"/>
          </a:xfrm>
          <a:prstGeom prst="rect">
            <a:avLst/>
          </a:prstGeom>
        </p:spPr>
      </p:pic>
      <p:pic>
        <p:nvPicPr>
          <p:cNvPr id="11" name="Obrázok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2884" y="1918399"/>
            <a:ext cx="2423370" cy="1842451"/>
          </a:xfrm>
          <a:prstGeom prst="rect">
            <a:avLst/>
          </a:prstGeom>
        </p:spPr>
      </p:pic>
      <p:pic>
        <p:nvPicPr>
          <p:cNvPr id="12" name="Obrázok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4904" y="4489259"/>
            <a:ext cx="1588377" cy="1723632"/>
          </a:xfrm>
          <a:prstGeom prst="rect">
            <a:avLst/>
          </a:prstGeom>
        </p:spPr>
      </p:pic>
      <p:sp>
        <p:nvSpPr>
          <p:cNvPr id="13" name="BlokTextu 12"/>
          <p:cNvSpPr txBox="1"/>
          <p:nvPr/>
        </p:nvSpPr>
        <p:spPr>
          <a:xfrm>
            <a:off x="844904" y="3809039"/>
            <a:ext cx="272597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050" dirty="0"/>
              <a:t>Sústruh</a:t>
            </a:r>
          </a:p>
        </p:txBody>
      </p:sp>
      <p:sp>
        <p:nvSpPr>
          <p:cNvPr id="14" name="BlokTextu 13"/>
          <p:cNvSpPr txBox="1"/>
          <p:nvPr/>
        </p:nvSpPr>
        <p:spPr>
          <a:xfrm>
            <a:off x="765748" y="6265912"/>
            <a:ext cx="272597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050" dirty="0"/>
              <a:t>3D tlačiareň</a:t>
            </a:r>
          </a:p>
        </p:txBody>
      </p:sp>
      <p:sp>
        <p:nvSpPr>
          <p:cNvPr id="15" name="BlokTextu 14"/>
          <p:cNvSpPr txBox="1"/>
          <p:nvPr/>
        </p:nvSpPr>
        <p:spPr>
          <a:xfrm>
            <a:off x="4502884" y="3945070"/>
            <a:ext cx="272597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050" dirty="0"/>
              <a:t>CNC fréza</a:t>
            </a:r>
          </a:p>
        </p:txBody>
      </p:sp>
      <p:sp>
        <p:nvSpPr>
          <p:cNvPr id="16" name="BlokTextu 15"/>
          <p:cNvSpPr txBox="1"/>
          <p:nvPr/>
        </p:nvSpPr>
        <p:spPr>
          <a:xfrm>
            <a:off x="7762052" y="3935997"/>
            <a:ext cx="272597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050" dirty="0"/>
              <a:t>Robotická ruka</a:t>
            </a:r>
          </a:p>
        </p:txBody>
      </p:sp>
      <p:sp>
        <p:nvSpPr>
          <p:cNvPr id="19" name="BlokTextu 18"/>
          <p:cNvSpPr txBox="1"/>
          <p:nvPr/>
        </p:nvSpPr>
        <p:spPr>
          <a:xfrm>
            <a:off x="4502884" y="6353956"/>
            <a:ext cx="272597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050" dirty="0"/>
              <a:t>Technické kreslenie a modelovanie na interaktívnej tabuli</a:t>
            </a:r>
          </a:p>
        </p:txBody>
      </p:sp>
      <p:pic>
        <p:nvPicPr>
          <p:cNvPr id="21" name="Obrázok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03086" y="4375332"/>
            <a:ext cx="2022964" cy="1885884"/>
          </a:xfrm>
          <a:prstGeom prst="rect">
            <a:avLst/>
          </a:prstGeom>
        </p:spPr>
      </p:pic>
      <p:pic>
        <p:nvPicPr>
          <p:cNvPr id="23" name="Obrázok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62052" y="4375332"/>
            <a:ext cx="3505504" cy="1906502"/>
          </a:xfrm>
          <a:prstGeom prst="rect">
            <a:avLst/>
          </a:prstGeom>
        </p:spPr>
      </p:pic>
      <p:sp>
        <p:nvSpPr>
          <p:cNvPr id="24" name="BlokTextu 23"/>
          <p:cNvSpPr txBox="1"/>
          <p:nvPr/>
        </p:nvSpPr>
        <p:spPr>
          <a:xfrm>
            <a:off x="7712833" y="6283361"/>
            <a:ext cx="272597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050" dirty="0"/>
              <a:t>Počítačové učebne</a:t>
            </a:r>
          </a:p>
        </p:txBody>
      </p:sp>
    </p:spTree>
    <p:extLst>
      <p:ext uri="{BB962C8B-B14F-4D97-AF65-F5344CB8AC3E}">
        <p14:creationId xmlns:p14="http://schemas.microsoft.com/office/powerpoint/2010/main" val="35144840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35715" y="182880"/>
            <a:ext cx="10353761" cy="1326321"/>
          </a:xfrm>
        </p:spPr>
        <p:txBody>
          <a:bodyPr/>
          <a:lstStyle/>
          <a:p>
            <a:r>
              <a:rPr lang="sk-SK" dirty="0"/>
              <a:t>Naše úspechy v odborných súťažiach</a:t>
            </a:r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4835" y="1401626"/>
            <a:ext cx="1920406" cy="2552921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901" y="3658798"/>
            <a:ext cx="1669731" cy="2438611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45262" y="3451239"/>
            <a:ext cx="1920989" cy="2552921"/>
          </a:xfrm>
          <a:prstGeom prst="rect">
            <a:avLst/>
          </a:prstGeom>
        </p:spPr>
      </p:pic>
      <p:pic>
        <p:nvPicPr>
          <p:cNvPr id="8" name="Obrázok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6457" y="1218572"/>
            <a:ext cx="2478275" cy="2305773"/>
          </a:xfrm>
          <a:prstGeom prst="rect">
            <a:avLst/>
          </a:prstGeom>
        </p:spPr>
      </p:pic>
      <p:pic>
        <p:nvPicPr>
          <p:cNvPr id="9" name="Obrázok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65222" y="1384787"/>
            <a:ext cx="1914690" cy="25529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Obrázok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33488" y="3846972"/>
            <a:ext cx="3345762" cy="25061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BlokTextu 10">
            <a:extLst>
              <a:ext uri="{FF2B5EF4-FFF2-40B4-BE49-F238E27FC236}">
                <a16:creationId xmlns:a16="http://schemas.microsoft.com/office/drawing/2014/main" id="{9A8E44DD-8082-4732-896A-047ED4BE9C55}"/>
              </a:ext>
            </a:extLst>
          </p:cNvPr>
          <p:cNvSpPr txBox="1"/>
          <p:nvPr/>
        </p:nvSpPr>
        <p:spPr>
          <a:xfrm>
            <a:off x="793281" y="6231054"/>
            <a:ext cx="272597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050" dirty="0"/>
              <a:t>ZENIT v strojárstve</a:t>
            </a:r>
          </a:p>
        </p:txBody>
      </p:sp>
      <p:sp>
        <p:nvSpPr>
          <p:cNvPr id="12" name="BlokTextu 11">
            <a:extLst>
              <a:ext uri="{FF2B5EF4-FFF2-40B4-BE49-F238E27FC236}">
                <a16:creationId xmlns:a16="http://schemas.microsoft.com/office/drawing/2014/main" id="{A90AC6CB-C08E-4C64-99D6-DF4E29C823EE}"/>
              </a:ext>
            </a:extLst>
          </p:cNvPr>
          <p:cNvSpPr txBox="1"/>
          <p:nvPr/>
        </p:nvSpPr>
        <p:spPr>
          <a:xfrm>
            <a:off x="10064696" y="2272471"/>
            <a:ext cx="170155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050" dirty="0"/>
              <a:t>Majstrovstvá SR v CNC sústružení </a:t>
            </a:r>
          </a:p>
        </p:txBody>
      </p:sp>
      <p:sp>
        <p:nvSpPr>
          <p:cNvPr id="13" name="BlokTextu 12">
            <a:extLst>
              <a:ext uri="{FF2B5EF4-FFF2-40B4-BE49-F238E27FC236}">
                <a16:creationId xmlns:a16="http://schemas.microsoft.com/office/drawing/2014/main" id="{6C3531A1-0E92-4F19-B35B-F52EEEF776AF}"/>
              </a:ext>
            </a:extLst>
          </p:cNvPr>
          <p:cNvSpPr txBox="1"/>
          <p:nvPr/>
        </p:nvSpPr>
        <p:spPr>
          <a:xfrm>
            <a:off x="9265191" y="6194213"/>
            <a:ext cx="272597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1050" dirty="0"/>
              <a:t>2 krát víťazi Majstrovstiev SR v CNC sústružení </a:t>
            </a:r>
          </a:p>
        </p:txBody>
      </p:sp>
      <p:sp>
        <p:nvSpPr>
          <p:cNvPr id="14" name="BlokTextu 13">
            <a:extLst>
              <a:ext uri="{FF2B5EF4-FFF2-40B4-BE49-F238E27FC236}">
                <a16:creationId xmlns:a16="http://schemas.microsoft.com/office/drawing/2014/main" id="{C7EBD9BE-D51C-4256-86E2-9C7F70C9D93E}"/>
              </a:ext>
            </a:extLst>
          </p:cNvPr>
          <p:cNvSpPr txBox="1"/>
          <p:nvPr/>
        </p:nvSpPr>
        <p:spPr>
          <a:xfrm>
            <a:off x="4387475" y="6491353"/>
            <a:ext cx="272597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1050" dirty="0"/>
              <a:t>Mladý tvorca </a:t>
            </a:r>
          </a:p>
        </p:txBody>
      </p:sp>
      <p:sp>
        <p:nvSpPr>
          <p:cNvPr id="15" name="BlokTextu 14">
            <a:extLst>
              <a:ext uri="{FF2B5EF4-FFF2-40B4-BE49-F238E27FC236}">
                <a16:creationId xmlns:a16="http://schemas.microsoft.com/office/drawing/2014/main" id="{8AFD153A-525F-4E3D-A191-BA83ECE67CC9}"/>
              </a:ext>
            </a:extLst>
          </p:cNvPr>
          <p:cNvSpPr txBox="1"/>
          <p:nvPr/>
        </p:nvSpPr>
        <p:spPr>
          <a:xfrm>
            <a:off x="4652531" y="3564357"/>
            <a:ext cx="272597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1050" dirty="0" err="1"/>
              <a:t>Autoopravár</a:t>
            </a:r>
            <a:r>
              <a:rPr lang="sk-SK" sz="1050" dirty="0"/>
              <a:t> Junior</a:t>
            </a:r>
          </a:p>
        </p:txBody>
      </p:sp>
      <p:sp>
        <p:nvSpPr>
          <p:cNvPr id="16" name="BlokTextu 15">
            <a:extLst>
              <a:ext uri="{FF2B5EF4-FFF2-40B4-BE49-F238E27FC236}">
                <a16:creationId xmlns:a16="http://schemas.microsoft.com/office/drawing/2014/main" id="{C585E073-E29B-4563-8E99-5BFA3D4E14BD}"/>
              </a:ext>
            </a:extLst>
          </p:cNvPr>
          <p:cNvSpPr txBox="1"/>
          <p:nvPr/>
        </p:nvSpPr>
        <p:spPr>
          <a:xfrm>
            <a:off x="239051" y="2053085"/>
            <a:ext cx="1593327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050" dirty="0"/>
              <a:t>Medzinárodná súťaž odborných vedomostí a praktických zručností žiakov SŠ v elektrotechnike a strojárstve</a:t>
            </a:r>
          </a:p>
        </p:txBody>
      </p:sp>
    </p:spTree>
    <p:extLst>
      <p:ext uri="{BB962C8B-B14F-4D97-AF65-F5344CB8AC3E}">
        <p14:creationId xmlns:p14="http://schemas.microsoft.com/office/powerpoint/2010/main" val="39466951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74755" y="217663"/>
            <a:ext cx="10353761" cy="1326321"/>
          </a:xfrm>
        </p:spPr>
        <p:txBody>
          <a:bodyPr/>
          <a:lstStyle/>
          <a:p>
            <a:r>
              <a:rPr lang="sk-SK" dirty="0"/>
              <a:t>Naša škola žije aj v iných aktivitách</a:t>
            </a:r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453" y="4065080"/>
            <a:ext cx="3170903" cy="1625154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5963" y="1276785"/>
            <a:ext cx="2947760" cy="2242861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531" y="1337411"/>
            <a:ext cx="3128736" cy="2197040"/>
          </a:xfrm>
          <a:prstGeom prst="rect">
            <a:avLst/>
          </a:prstGeom>
        </p:spPr>
      </p:pic>
      <p:sp>
        <p:nvSpPr>
          <p:cNvPr id="8" name="BlokTextu 7"/>
          <p:cNvSpPr txBox="1"/>
          <p:nvPr/>
        </p:nvSpPr>
        <p:spPr>
          <a:xfrm>
            <a:off x="4148664" y="1230518"/>
            <a:ext cx="4158722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Ø"/>
            </a:pPr>
            <a:r>
              <a:rPr lang="sk-SK" sz="1400" dirty="0">
                <a:solidFill>
                  <a:srgbClr val="FFC000"/>
                </a:solidFill>
              </a:rPr>
              <a:t>SÚŤAŽE</a:t>
            </a:r>
            <a:r>
              <a:rPr lang="sk-SK" sz="1400" dirty="0"/>
              <a:t> – Technický </a:t>
            </a:r>
            <a:r>
              <a:rPr lang="sk-SK" sz="1400" dirty="0" err="1"/>
              <a:t>šikula</a:t>
            </a:r>
            <a:r>
              <a:rPr lang="sk-SK" sz="1400" dirty="0"/>
              <a:t>, </a:t>
            </a:r>
            <a:r>
              <a:rPr lang="sk-SK" sz="1400" dirty="0" err="1"/>
              <a:t>Olymiády</a:t>
            </a:r>
            <a:r>
              <a:rPr lang="sk-SK" sz="1400" dirty="0"/>
              <a:t> z cudzích jazykov, Zenit, Súťaže zručnosti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sk-SK" sz="1400" dirty="0">
                <a:solidFill>
                  <a:srgbClr val="C00000"/>
                </a:solidFill>
              </a:rPr>
              <a:t>DOBROČINNOSŤ</a:t>
            </a:r>
            <a:r>
              <a:rPr lang="sk-SK" sz="1400" dirty="0"/>
              <a:t> – Študentská kvapka krvi, humanitárne zbierky 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sk-SK" sz="1400" dirty="0">
                <a:solidFill>
                  <a:srgbClr val="FFC000"/>
                </a:solidFill>
              </a:rPr>
              <a:t>ŠKOLSKÉ AKCIE </a:t>
            </a:r>
            <a:r>
              <a:rPr lang="sk-SK" sz="1400" dirty="0"/>
              <a:t>– Mikuláš, Deň študentov, Dni otvorených dverí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sk-SK" sz="1400" dirty="0">
                <a:solidFill>
                  <a:srgbClr val="C00000"/>
                </a:solidFill>
              </a:rPr>
              <a:t>LYŽIARSKY VÝCVIK – </a:t>
            </a:r>
            <a:r>
              <a:rPr lang="sk-SK" sz="1400" dirty="0" err="1"/>
              <a:t>Zverovka</a:t>
            </a:r>
            <a:r>
              <a:rPr lang="sk-SK" sz="1400" dirty="0"/>
              <a:t>, Oravice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sk-SK" sz="1400" cap="all" dirty="0">
                <a:solidFill>
                  <a:srgbClr val="FFC000"/>
                </a:solidFill>
              </a:rPr>
              <a:t>Odborné exkurzie – </a:t>
            </a:r>
            <a:r>
              <a:rPr lang="sk-SK" sz="1400" cap="all" dirty="0"/>
              <a:t>Nitra, Praha, Osvienčim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sk-SK" sz="1400" cap="all" dirty="0">
                <a:solidFill>
                  <a:srgbClr val="C00000"/>
                </a:solidFill>
              </a:rPr>
              <a:t>Kultúrne vystúpenia </a:t>
            </a:r>
            <a:r>
              <a:rPr lang="sk-SK" sz="1400" cap="all" dirty="0"/>
              <a:t>– MSKS, Žilina, Nitra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sk-SK" sz="1400" cap="all" dirty="0">
                <a:solidFill>
                  <a:srgbClr val="FFC000"/>
                </a:solidFill>
              </a:rPr>
              <a:t>Projekty</a:t>
            </a:r>
            <a:r>
              <a:rPr lang="sk-SK" sz="1400" dirty="0"/>
              <a:t> – </a:t>
            </a:r>
            <a:r>
              <a:rPr lang="sk-SK" sz="1400" dirty="0" err="1"/>
              <a:t>Erazmus</a:t>
            </a:r>
            <a:r>
              <a:rPr lang="sk-SK" sz="1400" dirty="0"/>
              <a:t> +  zahraničné stáže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sk-SK" sz="1400" dirty="0"/>
              <a:t>VÝROBKY NAŠICH ŽIAKOV </a:t>
            </a:r>
            <a:endParaRPr lang="sk-SK" sz="1050" dirty="0"/>
          </a:p>
        </p:txBody>
      </p:sp>
      <p:pic>
        <p:nvPicPr>
          <p:cNvPr id="11" name="Obrázok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76790" y="4339061"/>
            <a:ext cx="1935648" cy="2286198"/>
          </a:xfrm>
          <a:prstGeom prst="rect">
            <a:avLst/>
          </a:prstGeom>
        </p:spPr>
      </p:pic>
      <p:pic>
        <p:nvPicPr>
          <p:cNvPr id="13" name="Obrázok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96453" y="4344337"/>
            <a:ext cx="1910933" cy="2280922"/>
          </a:xfrm>
          <a:prstGeom prst="rect">
            <a:avLst/>
          </a:prstGeom>
        </p:spPr>
      </p:pic>
      <p:pic>
        <p:nvPicPr>
          <p:cNvPr id="16" name="Obrázok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05003" y="4065080"/>
            <a:ext cx="3243231" cy="1688337"/>
          </a:xfrm>
          <a:prstGeom prst="rect">
            <a:avLst/>
          </a:prstGeom>
        </p:spPr>
      </p:pic>
      <p:sp>
        <p:nvSpPr>
          <p:cNvPr id="17" name="BlokTextu 16"/>
          <p:cNvSpPr txBox="1"/>
          <p:nvPr/>
        </p:nvSpPr>
        <p:spPr>
          <a:xfrm>
            <a:off x="4329570" y="4750699"/>
            <a:ext cx="272597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k-SK" sz="1050" dirty="0"/>
          </a:p>
        </p:txBody>
      </p:sp>
    </p:spTree>
    <p:extLst>
      <p:ext uri="{BB962C8B-B14F-4D97-AF65-F5344CB8AC3E}">
        <p14:creationId xmlns:p14="http://schemas.microsoft.com/office/powerpoint/2010/main" val="34806878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Zástupný objekt pre obsah 2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644" y="697632"/>
            <a:ext cx="11236159" cy="5383991"/>
          </a:xfrm>
        </p:spPr>
      </p:pic>
    </p:spTree>
    <p:extLst>
      <p:ext uri="{BB962C8B-B14F-4D97-AF65-F5344CB8AC3E}">
        <p14:creationId xmlns:p14="http://schemas.microsoft.com/office/powerpoint/2010/main" val="20669945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sk-SK" dirty="0"/>
              <a:t>ĎAKUJEME všetkým zamestnancom za ich aktívnu prácu, vďaka ktorej sa škole darí !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438515" y="4831078"/>
            <a:ext cx="9001462" cy="1655762"/>
          </a:xfrm>
        </p:spPr>
        <p:txBody>
          <a:bodyPr>
            <a:normAutofit/>
          </a:bodyPr>
          <a:lstStyle/>
          <a:p>
            <a:r>
              <a:rPr lang="sk-SK" sz="6000" dirty="0">
                <a:solidFill>
                  <a:srgbClr val="FF0000"/>
                </a:solidFill>
              </a:rPr>
              <a:t>BUĎME ZDRAVÍ</a:t>
            </a: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0454" y="4143099"/>
            <a:ext cx="2438405" cy="2438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102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odnadpis 5"/>
          <p:cNvSpPr txBox="1">
            <a:spLocks/>
          </p:cNvSpPr>
          <p:nvPr/>
        </p:nvSpPr>
        <p:spPr>
          <a:xfrm>
            <a:off x="469408" y="362940"/>
            <a:ext cx="7396753" cy="606374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sk-SK" sz="1800" dirty="0">
                <a:latin typeface="+mj-lt"/>
              </a:rPr>
              <a:t>Postupne sa rozrástlo a v roku </a:t>
            </a:r>
            <a:r>
              <a:rPr lang="sk-SK" sz="1800" dirty="0">
                <a:solidFill>
                  <a:srgbClr val="FF0000"/>
                </a:solidFill>
                <a:latin typeface="+mj-lt"/>
              </a:rPr>
              <a:t>1965 sa presťahovalo 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sk-SK" sz="1800" dirty="0">
                <a:latin typeface="+mj-lt"/>
              </a:rPr>
              <a:t>do budovy bývalej </a:t>
            </a:r>
            <a:r>
              <a:rPr lang="sk-SK" sz="1800" dirty="0">
                <a:solidFill>
                  <a:srgbClr val="FFC000"/>
                </a:solidFill>
                <a:latin typeface="+mj-lt"/>
              </a:rPr>
              <a:t>Učňovskej školy</a:t>
            </a:r>
            <a:r>
              <a:rPr lang="sk-SK" sz="1800" dirty="0">
                <a:latin typeface="+mj-lt"/>
              </a:rPr>
              <a:t> v Dolnom Kubíne 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sk-SK" sz="1800" dirty="0">
                <a:latin typeface="+mj-lt"/>
              </a:rPr>
              <a:t>na Matúškovej ulici. 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sk-SK" sz="1800" dirty="0">
              <a:latin typeface="+mj-lt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sk-SK" sz="1800" i="1" dirty="0">
                <a:latin typeface="+mj-lt"/>
              </a:rPr>
              <a:t>Bola to stará chátrajúca budova s kamennými múrmi. 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sk-SK" sz="1800" i="1" dirty="0">
                <a:latin typeface="+mj-lt"/>
              </a:rPr>
              <a:t>Za pomoci pedagógov a učňov sa ju podarilo svojpomocne 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sk-SK" sz="1800" i="1" dirty="0">
                <a:latin typeface="+mj-lt"/>
              </a:rPr>
              <a:t>zrekonštruovať a zriadiť učebne,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sk-SK" sz="1800" i="1" dirty="0">
                <a:latin typeface="+mj-lt"/>
              </a:rPr>
              <a:t> zámočnícku a sústružnícku dielňu, internát a klubovňu.  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sk-SK" sz="1800" i="1" dirty="0">
                <a:latin typeface="+mj-lt"/>
              </a:rPr>
              <a:t>Počet žiakov učňovského strediska sa zvýšil na 150 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sk-SK" sz="1800" i="1" dirty="0">
                <a:latin typeface="+mj-lt"/>
              </a:rPr>
              <a:t>a stále rástol. I keď bola budova zrekonštruovaná,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sk-SK" sz="1800" i="1" dirty="0">
                <a:latin typeface="+mj-lt"/>
              </a:rPr>
              <a:t> boli problémy s vykurovaním, 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sk-SK" sz="1800" i="1" dirty="0">
                <a:latin typeface="+mj-lt"/>
              </a:rPr>
              <a:t>dopravou stravy z podniku, dochádzkou 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sk-SK" sz="1800" i="1" dirty="0">
                <a:latin typeface="+mj-lt"/>
              </a:rPr>
              <a:t>z Dolného Kubína do podniku a pod. 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sk-SK" sz="1800" i="1" dirty="0">
              <a:latin typeface="+mj-lt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sk-SK" sz="1800" i="1" dirty="0">
                <a:latin typeface="+mj-lt"/>
              </a:rPr>
              <a:t>A tak sa po dobudovaní </a:t>
            </a:r>
            <a:r>
              <a:rPr lang="sk-SK" sz="1800" i="1" dirty="0">
                <a:solidFill>
                  <a:srgbClr val="FFC000"/>
                </a:solidFill>
                <a:latin typeface="+mj-lt"/>
              </a:rPr>
              <a:t>nových hál v </a:t>
            </a:r>
            <a:r>
              <a:rPr lang="sk-SK" sz="1800" i="1" dirty="0" err="1">
                <a:solidFill>
                  <a:srgbClr val="FFC000"/>
                </a:solidFill>
                <a:latin typeface="+mj-lt"/>
              </a:rPr>
              <a:t>Kovohutách</a:t>
            </a:r>
            <a:r>
              <a:rPr lang="sk-SK" sz="1800" i="1" dirty="0">
                <a:solidFill>
                  <a:srgbClr val="FFC000"/>
                </a:solidFill>
                <a:latin typeface="+mj-lt"/>
              </a:rPr>
              <a:t> 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sk-SK" sz="1800" i="1" dirty="0">
                <a:latin typeface="+mj-lt"/>
              </a:rPr>
              <a:t>v roku 1970 vyhradil v jednej z nich priestor 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sk-SK" sz="1800" i="1" dirty="0">
                <a:latin typeface="+mj-lt"/>
              </a:rPr>
              <a:t>pre nové </a:t>
            </a:r>
            <a:r>
              <a:rPr lang="sk-SK" sz="1800" i="1" dirty="0">
                <a:solidFill>
                  <a:srgbClr val="FFC000"/>
                </a:solidFill>
                <a:latin typeface="+mj-lt"/>
              </a:rPr>
              <a:t>učňovské dielne s novým vybavením a zariadením</a:t>
            </a:r>
            <a:r>
              <a:rPr lang="sk-SK" sz="1800" i="1" dirty="0">
                <a:latin typeface="+mj-lt"/>
              </a:rPr>
              <a:t>,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sk-SK" sz="1800" i="1" dirty="0">
                <a:latin typeface="+mj-lt"/>
              </a:rPr>
              <a:t>podmienky sa takto oveľa zlepšili. Ubytovanie žiakov 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sk-SK" sz="1800" i="1" dirty="0">
                <a:latin typeface="+mj-lt"/>
              </a:rPr>
              <a:t>sa zabezpečilo najskôr  v bytovkách v </a:t>
            </a:r>
            <a:r>
              <a:rPr lang="sk-SK" sz="1800" i="1" dirty="0" err="1">
                <a:latin typeface="+mj-lt"/>
              </a:rPr>
              <a:t>Kňažej</a:t>
            </a:r>
            <a:r>
              <a:rPr lang="sk-SK" sz="1800" i="1" dirty="0">
                <a:latin typeface="+mj-lt"/>
              </a:rPr>
              <a:t>, 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sk-SK" sz="1800" i="1" dirty="0">
                <a:latin typeface="+mj-lt"/>
              </a:rPr>
              <a:t>potom v podnikovej ubytovni. 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sk-SK" sz="1800" i="1" dirty="0">
                <a:latin typeface="+mj-lt"/>
              </a:rPr>
              <a:t>V týchto zlepšených podmienkach dosahovali žiaci veľmi 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sk-SK" sz="1800" i="1" dirty="0">
                <a:latin typeface="+mj-lt"/>
              </a:rPr>
              <a:t>pekné výsledky, avšak nároky na vzdelávanie sa stále 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sk-SK" sz="1800" i="1" dirty="0">
                <a:latin typeface="+mj-lt"/>
              </a:rPr>
              <a:t>zvyšovali a priestory sa stali opäť nevyhovujúcimi.</a:t>
            </a:r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8663" y="520004"/>
            <a:ext cx="3919910" cy="5975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2777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92915" y="2507499"/>
            <a:ext cx="4817508" cy="3137229"/>
          </a:xfrm>
          <a:prstGeom prst="rect">
            <a:avLst/>
          </a:prstGeom>
        </p:spPr>
      </p:pic>
      <p:sp>
        <p:nvSpPr>
          <p:cNvPr id="6" name="Obdĺžnik 5"/>
          <p:cNvSpPr/>
          <p:nvPr/>
        </p:nvSpPr>
        <p:spPr>
          <a:xfrm>
            <a:off x="409303" y="5927496"/>
            <a:ext cx="1137339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dirty="0">
                <a:latin typeface="+mj-lt"/>
              </a:rPr>
              <a:t>V roku </a:t>
            </a:r>
            <a:r>
              <a:rPr lang="sk-SK" b="1" dirty="0">
                <a:solidFill>
                  <a:srgbClr val="FF0000"/>
                </a:solidFill>
                <a:latin typeface="+mj-lt"/>
              </a:rPr>
              <a:t>1978</a:t>
            </a:r>
            <a:r>
              <a:rPr lang="sk-SK" dirty="0">
                <a:latin typeface="+mj-lt"/>
              </a:rPr>
              <a:t> v rámci obsahovej prestavby výchovno-vzdelávacej sústavy bolo odborné učilište premenované na </a:t>
            </a:r>
            <a:r>
              <a:rPr lang="sk-SK" b="1" dirty="0">
                <a:solidFill>
                  <a:srgbClr val="FF0000"/>
                </a:solidFill>
                <a:latin typeface="+mj-lt"/>
              </a:rPr>
              <a:t>Stredné odborné učilište strojárske</a:t>
            </a:r>
            <a:r>
              <a:rPr lang="sk-SK" dirty="0">
                <a:solidFill>
                  <a:srgbClr val="FF0000"/>
                </a:solidFill>
                <a:latin typeface="+mj-lt"/>
              </a:rPr>
              <a:t> </a:t>
            </a:r>
            <a:r>
              <a:rPr lang="sk-SK" dirty="0">
                <a:solidFill>
                  <a:srgbClr val="FFC000"/>
                </a:solidFill>
                <a:latin typeface="+mj-lt"/>
              </a:rPr>
              <a:t>pri ZVL Dolný Kubín</a:t>
            </a:r>
            <a:r>
              <a:rPr lang="sk-SK" dirty="0">
                <a:latin typeface="+mj-lt"/>
              </a:rPr>
              <a:t>.</a:t>
            </a:r>
          </a:p>
        </p:txBody>
      </p:sp>
      <p:sp>
        <p:nvSpPr>
          <p:cNvPr id="7" name="Obdĺžnik 6"/>
          <p:cNvSpPr/>
          <p:nvPr/>
        </p:nvSpPr>
        <p:spPr>
          <a:xfrm>
            <a:off x="409303" y="162628"/>
            <a:ext cx="1137339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1600" dirty="0">
                <a:latin typeface="+mj-lt"/>
              </a:rPr>
              <a:t>V roku </a:t>
            </a:r>
            <a:r>
              <a:rPr lang="sk-SK" sz="1600" b="1" dirty="0">
                <a:solidFill>
                  <a:srgbClr val="FF0000"/>
                </a:solidFill>
                <a:latin typeface="+mj-lt"/>
              </a:rPr>
              <a:t>1971</a:t>
            </a:r>
            <a:r>
              <a:rPr lang="sk-SK" sz="1600" dirty="0">
                <a:latin typeface="+mj-lt"/>
              </a:rPr>
              <a:t> sa začalo s výstavbou nového moderného areálu odborného učilišťa. </a:t>
            </a:r>
          </a:p>
          <a:p>
            <a:br>
              <a:rPr lang="sk-SK" sz="1600" dirty="0">
                <a:latin typeface="+mj-lt"/>
              </a:rPr>
            </a:br>
            <a:r>
              <a:rPr lang="sk-SK" sz="1600" dirty="0">
                <a:latin typeface="+mj-lt"/>
              </a:rPr>
              <a:t>V </a:t>
            </a:r>
            <a:r>
              <a:rPr lang="sk-SK" sz="1600" b="1" dirty="0">
                <a:solidFill>
                  <a:srgbClr val="FF0000"/>
                </a:solidFill>
                <a:latin typeface="+mj-lt"/>
              </a:rPr>
              <a:t>I. etape </a:t>
            </a:r>
            <a:r>
              <a:rPr lang="sk-SK" sz="1600" dirty="0">
                <a:latin typeface="+mj-lt"/>
              </a:rPr>
              <a:t>do roku 1974 bola postavená desať triedna budova školy, internát pre 200 ubytovaných žiakov, </a:t>
            </a:r>
          </a:p>
          <a:p>
            <a:r>
              <a:rPr lang="sk-SK" sz="1600" dirty="0">
                <a:latin typeface="+mj-lt"/>
              </a:rPr>
              <a:t>telovýchovná hala a budova školskej jedálne.</a:t>
            </a:r>
            <a:br>
              <a:rPr lang="sk-SK" sz="1600" dirty="0">
                <a:latin typeface="+mj-lt"/>
              </a:rPr>
            </a:br>
            <a:br>
              <a:rPr lang="sk-SK" sz="1600" dirty="0">
                <a:latin typeface="+mj-lt"/>
              </a:rPr>
            </a:br>
            <a:r>
              <a:rPr lang="sk-SK" sz="1600" dirty="0">
                <a:latin typeface="+mj-lt"/>
              </a:rPr>
              <a:t>Vďaka tomuto peknému zariadeniu sa od 1. septembra </a:t>
            </a:r>
            <a:r>
              <a:rPr lang="sk-SK" sz="1600" dirty="0">
                <a:solidFill>
                  <a:srgbClr val="FFC000"/>
                </a:solidFill>
                <a:latin typeface="+mj-lt"/>
              </a:rPr>
              <a:t>1974</a:t>
            </a:r>
            <a:r>
              <a:rPr lang="sk-SK" sz="1600" dirty="0">
                <a:latin typeface="+mj-lt"/>
              </a:rPr>
              <a:t> učňovské stredisko stalo </a:t>
            </a:r>
            <a:r>
              <a:rPr lang="sk-SK" sz="1600" b="1" dirty="0">
                <a:solidFill>
                  <a:srgbClr val="FFC000"/>
                </a:solidFill>
                <a:latin typeface="+mj-lt"/>
              </a:rPr>
              <a:t>Odborným učilišťom</a:t>
            </a:r>
            <a:r>
              <a:rPr lang="sk-SK" sz="1600" dirty="0">
                <a:latin typeface="+mj-lt"/>
              </a:rPr>
              <a:t>.</a:t>
            </a:r>
            <a:br>
              <a:rPr lang="sk-SK" sz="1600" dirty="0">
                <a:latin typeface="+mj-lt"/>
              </a:rPr>
            </a:br>
            <a:br>
              <a:rPr lang="sk-SK" sz="1600" dirty="0">
                <a:latin typeface="+mj-lt"/>
              </a:rPr>
            </a:br>
            <a:r>
              <a:rPr lang="sk-SK" sz="1600" dirty="0">
                <a:latin typeface="+mj-lt"/>
              </a:rPr>
              <a:t>V </a:t>
            </a:r>
            <a:r>
              <a:rPr lang="sk-SK" sz="1400" b="1" dirty="0">
                <a:solidFill>
                  <a:srgbClr val="FF0000"/>
                </a:solidFill>
                <a:latin typeface="+mj-lt"/>
              </a:rPr>
              <a:t>II. etape </a:t>
            </a:r>
            <a:r>
              <a:rPr lang="sk-SK" sz="1600" dirty="0">
                <a:latin typeface="+mj-lt"/>
              </a:rPr>
              <a:t>výstavby v roku 1978 boli dokončené učňovské dielne a dvojposchodová administratívna budova</a:t>
            </a:r>
            <a:r>
              <a:rPr lang="sk-SK" sz="1600" dirty="0"/>
              <a:t>.</a:t>
            </a:r>
            <a:endParaRPr lang="sk-SK" sz="1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734531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ctrTitle"/>
          </p:nvPr>
        </p:nvSpPr>
        <p:spPr>
          <a:xfrm>
            <a:off x="856343" y="496271"/>
            <a:ext cx="10458994" cy="1056758"/>
          </a:xfrm>
        </p:spPr>
        <p:txBody>
          <a:bodyPr>
            <a:normAutofit fontScale="90000"/>
          </a:bodyPr>
          <a:lstStyle/>
          <a:p>
            <a:r>
              <a:rPr lang="sk-SK" dirty="0"/>
              <a:t>ŠKOLSKÁ A MIMOŠKOLSKÁ ČINNOSŤ</a:t>
            </a:r>
          </a:p>
        </p:txBody>
      </p:sp>
      <p:sp>
        <p:nvSpPr>
          <p:cNvPr id="3" name="Zástupný objekt pre obsah 2"/>
          <p:cNvSpPr>
            <a:spLocks noGrp="1"/>
          </p:cNvSpPr>
          <p:nvPr>
            <p:ph type="subTitle" idx="1"/>
          </p:nvPr>
        </p:nvSpPr>
        <p:spPr>
          <a:xfrm>
            <a:off x="583392" y="2378571"/>
            <a:ext cx="7318403" cy="4066903"/>
          </a:xfrm>
        </p:spPr>
        <p:txBody>
          <a:bodyPr>
            <a:normAutofit/>
          </a:bodyPr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buNone/>
            </a:pPr>
            <a:r>
              <a:rPr lang="sk-SK" sz="1800" dirty="0">
                <a:latin typeface="+mj-lt"/>
              </a:rPr>
              <a:t>V ďalších rokoch </a:t>
            </a:r>
            <a:r>
              <a:rPr lang="sk-SK" sz="1800" b="1" dirty="0">
                <a:solidFill>
                  <a:srgbClr val="FF0000"/>
                </a:solidFill>
                <a:latin typeface="+mj-lt"/>
              </a:rPr>
              <a:t>1981-1983</a:t>
            </a:r>
            <a:r>
              <a:rPr lang="sk-SK" sz="1800" dirty="0">
                <a:latin typeface="+mj-lt"/>
              </a:rPr>
              <a:t> bol svojpomocne </a:t>
            </a:r>
          </a:p>
          <a:p>
            <a:pPr marL="0" indent="0" algn="l">
              <a:lnSpc>
                <a:spcPct val="100000"/>
              </a:lnSpc>
              <a:spcBef>
                <a:spcPts val="0"/>
              </a:spcBef>
              <a:buNone/>
            </a:pPr>
            <a:r>
              <a:rPr lang="sk-SK" sz="1800" dirty="0">
                <a:latin typeface="+mj-lt"/>
              </a:rPr>
              <a:t>dobudovaný športový areál  s asfaltovou </a:t>
            </a:r>
          </a:p>
          <a:p>
            <a:pPr marL="0" indent="0" algn="l">
              <a:lnSpc>
                <a:spcPct val="100000"/>
              </a:lnSpc>
              <a:spcBef>
                <a:spcPts val="0"/>
              </a:spcBef>
              <a:buNone/>
            </a:pPr>
            <a:r>
              <a:rPr lang="sk-SK" sz="1800" dirty="0">
                <a:latin typeface="+mj-lt"/>
              </a:rPr>
              <a:t>plochou a škvarovo-ílové ihriská </a:t>
            </a:r>
          </a:p>
          <a:p>
            <a:pPr marL="0" indent="0" algn="l">
              <a:lnSpc>
                <a:spcPct val="100000"/>
              </a:lnSpc>
              <a:spcBef>
                <a:spcPts val="0"/>
              </a:spcBef>
              <a:buNone/>
            </a:pPr>
            <a:r>
              <a:rPr lang="sk-SK" sz="1800" dirty="0">
                <a:latin typeface="+mj-lt"/>
              </a:rPr>
              <a:t>a atletická dráha.                    </a:t>
            </a:r>
          </a:p>
          <a:p>
            <a:pPr marL="0" indent="0" algn="l">
              <a:lnSpc>
                <a:spcPct val="100000"/>
              </a:lnSpc>
              <a:spcBef>
                <a:spcPts val="0"/>
              </a:spcBef>
              <a:buNone/>
            </a:pPr>
            <a:r>
              <a:rPr lang="sk-SK" sz="1800" dirty="0">
                <a:latin typeface="+mj-lt"/>
              </a:rPr>
              <a:t>Vďaka týmto športoviskám MŠ SSR zriadilo </a:t>
            </a:r>
          </a:p>
          <a:p>
            <a:pPr marL="0" indent="0" algn="l">
              <a:lnSpc>
                <a:spcPct val="100000"/>
              </a:lnSpc>
              <a:spcBef>
                <a:spcPts val="0"/>
              </a:spcBef>
              <a:buNone/>
            </a:pPr>
            <a:r>
              <a:rPr lang="sk-SK" sz="1800" dirty="0">
                <a:latin typeface="+mj-lt"/>
              </a:rPr>
              <a:t>športové stredisko v atletike,                                                                         </a:t>
            </a:r>
          </a:p>
          <a:p>
            <a:pPr marL="0" indent="0" algn="l">
              <a:lnSpc>
                <a:spcPct val="100000"/>
              </a:lnSpc>
              <a:spcBef>
                <a:spcPts val="0"/>
              </a:spcBef>
              <a:buNone/>
            </a:pPr>
            <a:r>
              <a:rPr lang="sk-SK" sz="1800" dirty="0">
                <a:latin typeface="+mj-lt"/>
              </a:rPr>
              <a:t>ktoré dosahovalo veľmi pekné výsledky </a:t>
            </a:r>
          </a:p>
          <a:p>
            <a:pPr marL="0" indent="0" algn="l">
              <a:lnSpc>
                <a:spcPct val="100000"/>
              </a:lnSpc>
              <a:spcBef>
                <a:spcPts val="0"/>
              </a:spcBef>
              <a:buNone/>
            </a:pPr>
            <a:r>
              <a:rPr lang="sk-SK" sz="1800" dirty="0">
                <a:latin typeface="+mj-lt"/>
              </a:rPr>
              <a:t>na majstrovstvách Slovenska.</a:t>
            </a:r>
            <a:br>
              <a:rPr lang="sk-SK" sz="1800" dirty="0">
                <a:latin typeface="+mj-lt"/>
              </a:rPr>
            </a:br>
            <a:r>
              <a:rPr lang="sk-SK" sz="1800" dirty="0">
                <a:latin typeface="+mj-lt"/>
              </a:rPr>
              <a:t>V budove Domova mládeže vznikla </a:t>
            </a:r>
          </a:p>
          <a:p>
            <a:pPr marL="0" indent="0" algn="l">
              <a:lnSpc>
                <a:spcPct val="100000"/>
              </a:lnSpc>
              <a:spcBef>
                <a:spcPts val="0"/>
              </a:spcBef>
              <a:buNone/>
            </a:pPr>
            <a:r>
              <a:rPr lang="sk-SK" sz="1800" dirty="0">
                <a:latin typeface="+mj-lt"/>
              </a:rPr>
              <a:t>dorastová a zubná ambulancia, </a:t>
            </a:r>
            <a:br>
              <a:rPr lang="sk-SK" sz="1800" dirty="0">
                <a:latin typeface="+mj-lt"/>
              </a:rPr>
            </a:br>
            <a:r>
              <a:rPr lang="sk-SK" sz="1800" dirty="0">
                <a:latin typeface="+mj-lt"/>
              </a:rPr>
              <a:t>knižnica a bufet. </a:t>
            </a:r>
          </a:p>
          <a:p>
            <a:pPr marL="0" indent="0" algn="l">
              <a:lnSpc>
                <a:spcPct val="100000"/>
              </a:lnSpc>
              <a:spcBef>
                <a:spcPts val="0"/>
              </a:spcBef>
              <a:buNone/>
            </a:pPr>
            <a:endParaRPr lang="sk-SK" sz="1800" dirty="0">
              <a:latin typeface="+mj-lt"/>
            </a:endParaRPr>
          </a:p>
          <a:p>
            <a:pPr marL="0" indent="0" algn="l">
              <a:lnSpc>
                <a:spcPct val="100000"/>
              </a:lnSpc>
              <a:spcBef>
                <a:spcPts val="0"/>
              </a:spcBef>
              <a:buNone/>
            </a:pPr>
            <a:endParaRPr lang="sk-SK" sz="1800" dirty="0">
              <a:latin typeface="+mj-lt"/>
            </a:endParaRPr>
          </a:p>
          <a:p>
            <a:pPr marL="0" indent="0" algn="l">
              <a:lnSpc>
                <a:spcPct val="100000"/>
              </a:lnSpc>
              <a:spcBef>
                <a:spcPts val="0"/>
              </a:spcBef>
              <a:buNone/>
            </a:pPr>
            <a:r>
              <a:rPr lang="sk-SK" sz="1800" dirty="0">
                <a:latin typeface="+mj-lt"/>
              </a:rPr>
              <a:t>Vytvorili sa bohaté podmienky  pre mimoškolskú činnosť.</a:t>
            </a:r>
          </a:p>
        </p:txBody>
      </p:sp>
      <p:pic>
        <p:nvPicPr>
          <p:cNvPr id="2" name="Obrázo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8563" y="1966913"/>
            <a:ext cx="5463951" cy="3881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1868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ctrTitle"/>
          </p:nvPr>
        </p:nvSpPr>
        <p:spPr>
          <a:xfrm>
            <a:off x="160287" y="69011"/>
            <a:ext cx="7329084" cy="784429"/>
          </a:xfrm>
        </p:spPr>
        <p:txBody>
          <a:bodyPr>
            <a:normAutofit/>
          </a:bodyPr>
          <a:lstStyle/>
          <a:p>
            <a:r>
              <a:rPr lang="sk-SK" sz="3600" dirty="0"/>
              <a:t>ŠPORTOVÉ AKTIVITY  </a:t>
            </a:r>
          </a:p>
        </p:txBody>
      </p:sp>
      <p:sp>
        <p:nvSpPr>
          <p:cNvPr id="4" name="Nadpis 4"/>
          <p:cNvSpPr txBox="1">
            <a:spLocks/>
          </p:cNvSpPr>
          <p:nvPr/>
        </p:nvSpPr>
        <p:spPr>
          <a:xfrm>
            <a:off x="3973162" y="2971138"/>
            <a:ext cx="7382815" cy="83102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i="0" kern="1200" cap="all">
                <a:solidFill>
                  <a:schemeClr val="tx1"/>
                </a:solidFill>
                <a:effectLst>
                  <a:outerShdw blurRad="50800" dist="63500" dir="2700000" algn="tl" rotWithShape="0">
                    <a:srgbClr val="000000">
                      <a:alpha val="48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sk-SK" sz="4000" dirty="0"/>
              <a:t>SÚŤAŽE ZRUČNOSTI</a:t>
            </a:r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093" y="1015500"/>
            <a:ext cx="3765969" cy="2490877"/>
          </a:xfrm>
          <a:prstGeom prst="rect">
            <a:avLst/>
          </a:prstGeom>
        </p:spPr>
      </p:pic>
      <p:pic>
        <p:nvPicPr>
          <p:cNvPr id="9" name="Obrázok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4897" y="4013349"/>
            <a:ext cx="4065759" cy="2607620"/>
          </a:xfrm>
          <a:prstGeom prst="rect">
            <a:avLst/>
          </a:prstGeom>
        </p:spPr>
      </p:pic>
      <p:sp>
        <p:nvSpPr>
          <p:cNvPr id="2" name="Obdĺžnik 1"/>
          <p:cNvSpPr/>
          <p:nvPr/>
        </p:nvSpPr>
        <p:spPr>
          <a:xfrm>
            <a:off x="4955177" y="896626"/>
            <a:ext cx="6096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sk-SK" dirty="0"/>
              <a:t>V 70-tych rokoch bola táto škola ojedinelá svojho druhu v okrese poskytovala všestranný školský aj mimoškolský život a bola tam neopísateľná atmosféra školských a medzi školských súťaží, zdravý boj o prestíž čo všetko v pedagógoch a žiakoch posilňovalo </a:t>
            </a:r>
          </a:p>
          <a:p>
            <a:r>
              <a:rPr lang="sk-SK" dirty="0"/>
              <a:t>pocit hrdosti na svoje povolanie, svoju školu a profesiu </a:t>
            </a:r>
          </a:p>
          <a:p>
            <a:r>
              <a:rPr lang="sk-SK" dirty="0"/>
              <a:t>v ktorej pracovali.</a:t>
            </a:r>
          </a:p>
        </p:txBody>
      </p:sp>
      <p:sp>
        <p:nvSpPr>
          <p:cNvPr id="6" name="Obdĺžnik 5"/>
          <p:cNvSpPr/>
          <p:nvPr/>
        </p:nvSpPr>
        <p:spPr>
          <a:xfrm>
            <a:off x="400595" y="4439996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sk-SK" dirty="0"/>
              <a:t>Najväčší </a:t>
            </a:r>
            <a:r>
              <a:rPr lang="sk-SK" dirty="0">
                <a:solidFill>
                  <a:srgbClr val="FF0000"/>
                </a:solidFill>
              </a:rPr>
              <a:t>rozmach dosahovalo učilište v rokoch 1980-1989</a:t>
            </a:r>
            <a:r>
              <a:rPr lang="sk-SK" dirty="0"/>
              <a:t>, kedy pripravovalo žiakov na strojárske povolania pre podniky na Orave ZVL Dolný Kubín, SEZ Dolný Kubín, ZTS Trstená, ZVT Námestovo, OPVS Dolný Kubín ale aj ZVL Prešov a KINEX Bytča. </a:t>
            </a:r>
            <a:br>
              <a:rPr lang="sk-SK" dirty="0"/>
            </a:b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9819562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ctrTitle"/>
          </p:nvPr>
        </p:nvSpPr>
        <p:spPr>
          <a:xfrm>
            <a:off x="516820" y="243937"/>
            <a:ext cx="11329851" cy="944880"/>
          </a:xfrm>
        </p:spPr>
        <p:txBody>
          <a:bodyPr>
            <a:normAutofit fontScale="90000"/>
          </a:bodyPr>
          <a:lstStyle/>
          <a:p>
            <a:pPr algn="l"/>
            <a:r>
              <a:rPr lang="sk-SK" sz="1800" dirty="0"/>
              <a:t>Zásluhu na dobrých podmienkach SOU má bývala fabrika ZVL Mokraď, ale aj všetci riaditelia a ostatní zamestnanci , ktorí sa vystriedali v učilišti. </a:t>
            </a:r>
            <a:br>
              <a:rPr lang="sk-SK" sz="1800" dirty="0"/>
            </a:br>
            <a:r>
              <a:rPr lang="sk-SK" sz="1800" dirty="0"/>
              <a:t>Prvým riaditeľom bol </a:t>
            </a:r>
            <a:r>
              <a:rPr lang="sk-SK" sz="1800" b="1" i="1" dirty="0">
                <a:solidFill>
                  <a:srgbClr val="FF0000"/>
                </a:solidFill>
              </a:rPr>
              <a:t>Ondrej Mrva</a:t>
            </a:r>
            <a:r>
              <a:rPr lang="sk-SK" sz="1800" dirty="0"/>
              <a:t>, </a:t>
            </a:r>
            <a:br>
              <a:rPr lang="sk-SK" sz="1800" dirty="0"/>
            </a:br>
            <a:r>
              <a:rPr lang="sk-SK" sz="1800" dirty="0"/>
              <a:t>ktorý začínal ako vedúci učňovského strediska, pôsobil ako riaditeľ do roku 1981.</a:t>
            </a:r>
            <a:endParaRPr lang="sk-SK" sz="2000" dirty="0"/>
          </a:p>
        </p:txBody>
      </p:sp>
      <p:sp>
        <p:nvSpPr>
          <p:cNvPr id="6" name="Obdĺžnik 5"/>
          <p:cNvSpPr/>
          <p:nvPr/>
        </p:nvSpPr>
        <p:spPr>
          <a:xfrm>
            <a:off x="4085735" y="4470099"/>
            <a:ext cx="419201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dirty="0"/>
              <a:t>V jeho snažení pokračovali:</a:t>
            </a:r>
          </a:p>
          <a:p>
            <a:r>
              <a:rPr lang="sk-SK" b="1" i="1" dirty="0">
                <a:solidFill>
                  <a:srgbClr val="FF0000"/>
                </a:solidFill>
              </a:rPr>
              <a:t>Ing. Alojz Bobček </a:t>
            </a:r>
            <a:r>
              <a:rPr lang="sk-SK" b="1" i="1" dirty="0"/>
              <a:t>v rokoch 1981-1986, </a:t>
            </a:r>
          </a:p>
          <a:p>
            <a:r>
              <a:rPr lang="sk-SK" b="1" i="1" dirty="0">
                <a:solidFill>
                  <a:srgbClr val="FF0000"/>
                </a:solidFill>
              </a:rPr>
              <a:t>Ing. Ľudovít </a:t>
            </a:r>
            <a:r>
              <a:rPr lang="sk-SK" b="1" i="1" dirty="0" err="1">
                <a:solidFill>
                  <a:srgbClr val="FF0000"/>
                </a:solidFill>
              </a:rPr>
              <a:t>Starinský</a:t>
            </a:r>
            <a:r>
              <a:rPr lang="sk-SK" b="1" i="1" dirty="0">
                <a:solidFill>
                  <a:srgbClr val="FF0000"/>
                </a:solidFill>
              </a:rPr>
              <a:t> </a:t>
            </a:r>
            <a:r>
              <a:rPr lang="sk-SK" b="1" i="1" dirty="0"/>
              <a:t>1986-1991,</a:t>
            </a:r>
          </a:p>
          <a:p>
            <a:r>
              <a:rPr lang="sk-SK" b="1" i="1" dirty="0">
                <a:solidFill>
                  <a:srgbClr val="FF0000"/>
                </a:solidFill>
              </a:rPr>
              <a:t>Ing. Ján </a:t>
            </a:r>
            <a:r>
              <a:rPr lang="sk-SK" b="1" i="1" dirty="0" err="1">
                <a:solidFill>
                  <a:srgbClr val="FF0000"/>
                </a:solidFill>
              </a:rPr>
              <a:t>Naništa</a:t>
            </a:r>
            <a:r>
              <a:rPr lang="sk-SK" b="1" i="1" dirty="0">
                <a:solidFill>
                  <a:srgbClr val="FF0000"/>
                </a:solidFill>
              </a:rPr>
              <a:t> </a:t>
            </a:r>
            <a:r>
              <a:rPr lang="sk-SK" b="1" i="1" dirty="0"/>
              <a:t>1991-1992, </a:t>
            </a:r>
          </a:p>
          <a:p>
            <a:r>
              <a:rPr lang="sk-SK" b="1" i="1" dirty="0">
                <a:solidFill>
                  <a:srgbClr val="FF0000"/>
                </a:solidFill>
              </a:rPr>
              <a:t>Ing. Jozef </a:t>
            </a:r>
            <a:r>
              <a:rPr lang="sk-SK" b="1" i="1" dirty="0" err="1">
                <a:solidFill>
                  <a:srgbClr val="FF0000"/>
                </a:solidFill>
              </a:rPr>
              <a:t>Mihalko</a:t>
            </a:r>
            <a:r>
              <a:rPr lang="sk-SK" b="1" i="1" dirty="0">
                <a:solidFill>
                  <a:srgbClr val="FF0000"/>
                </a:solidFill>
              </a:rPr>
              <a:t> </a:t>
            </a:r>
            <a:r>
              <a:rPr lang="sk-SK" b="1" i="1" dirty="0"/>
              <a:t>1992-2013 </a:t>
            </a:r>
          </a:p>
          <a:p>
            <a:r>
              <a:rPr lang="sk-SK" b="1" i="1" dirty="0"/>
              <a:t>a od roku 2013 </a:t>
            </a:r>
            <a:r>
              <a:rPr lang="sk-SK" b="1" i="1" dirty="0">
                <a:solidFill>
                  <a:srgbClr val="FF0000"/>
                </a:solidFill>
              </a:rPr>
              <a:t>Ing. Adriana </a:t>
            </a:r>
            <a:r>
              <a:rPr lang="sk-SK" b="1" i="1" dirty="0" err="1">
                <a:solidFill>
                  <a:srgbClr val="FF0000"/>
                </a:solidFill>
              </a:rPr>
              <a:t>Bellová</a:t>
            </a:r>
            <a:r>
              <a:rPr lang="sk-SK" b="1" i="1" dirty="0"/>
              <a:t>.</a:t>
            </a:r>
          </a:p>
        </p:txBody>
      </p:sp>
      <p:pic>
        <p:nvPicPr>
          <p:cNvPr id="2" name="Obrázo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41280" y="1883692"/>
            <a:ext cx="2496584" cy="1731252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268" y="1883692"/>
            <a:ext cx="2496585" cy="1768414"/>
          </a:xfrm>
          <a:prstGeom prst="rect">
            <a:avLst/>
          </a:prstGeom>
        </p:spPr>
      </p:pic>
      <p:pic>
        <p:nvPicPr>
          <p:cNvPr id="3" name="Obrázo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5984" y="1594665"/>
            <a:ext cx="1569071" cy="2287222"/>
          </a:xfrm>
          <a:prstGeom prst="rect">
            <a:avLst/>
          </a:prstGeom>
        </p:spPr>
      </p:pic>
      <p:pic>
        <p:nvPicPr>
          <p:cNvPr id="8" name="Obrázok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7634" y="1603291"/>
            <a:ext cx="1664100" cy="2287222"/>
          </a:xfrm>
          <a:prstGeom prst="rect">
            <a:avLst/>
          </a:prstGeom>
        </p:spPr>
      </p:pic>
      <p:pic>
        <p:nvPicPr>
          <p:cNvPr id="10" name="Obrázok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14313" y="1577413"/>
            <a:ext cx="1564705" cy="2343811"/>
          </a:xfrm>
          <a:prstGeom prst="rect">
            <a:avLst/>
          </a:prstGeom>
        </p:spPr>
      </p:pic>
      <p:sp>
        <p:nvSpPr>
          <p:cNvPr id="9" name="BlokTextu 8"/>
          <p:cNvSpPr txBox="1"/>
          <p:nvPr/>
        </p:nvSpPr>
        <p:spPr>
          <a:xfrm>
            <a:off x="1188175" y="3667308"/>
            <a:ext cx="99318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050" dirty="0"/>
              <a:t>Ondrej Mrva</a:t>
            </a:r>
          </a:p>
        </p:txBody>
      </p:sp>
      <p:sp>
        <p:nvSpPr>
          <p:cNvPr id="11" name="BlokTextu 10"/>
          <p:cNvSpPr txBox="1"/>
          <p:nvPr/>
        </p:nvSpPr>
        <p:spPr>
          <a:xfrm>
            <a:off x="3303918" y="3919951"/>
            <a:ext cx="130258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050" dirty="0"/>
              <a:t>Ing. Alojz Bobček</a:t>
            </a:r>
          </a:p>
        </p:txBody>
      </p:sp>
      <p:sp>
        <p:nvSpPr>
          <p:cNvPr id="12" name="BlokTextu 11"/>
          <p:cNvSpPr txBox="1"/>
          <p:nvPr/>
        </p:nvSpPr>
        <p:spPr>
          <a:xfrm>
            <a:off x="5027634" y="3923510"/>
            <a:ext cx="152441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050" dirty="0"/>
              <a:t>Ing. Ľudovít </a:t>
            </a:r>
            <a:r>
              <a:rPr lang="sk-SK" sz="1050" dirty="0" err="1"/>
              <a:t>Starinský</a:t>
            </a:r>
            <a:endParaRPr lang="sk-SK" sz="1050" dirty="0"/>
          </a:p>
        </p:txBody>
      </p:sp>
      <p:sp>
        <p:nvSpPr>
          <p:cNvPr id="13" name="BlokTextu 12"/>
          <p:cNvSpPr txBox="1"/>
          <p:nvPr/>
        </p:nvSpPr>
        <p:spPr>
          <a:xfrm>
            <a:off x="7045371" y="3919951"/>
            <a:ext cx="130258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050" dirty="0"/>
              <a:t>Ing. Ján </a:t>
            </a:r>
            <a:r>
              <a:rPr lang="sk-SK" sz="1050" dirty="0" err="1"/>
              <a:t>Naništa</a:t>
            </a:r>
            <a:endParaRPr lang="sk-SK" sz="1050" dirty="0"/>
          </a:p>
        </p:txBody>
      </p:sp>
      <p:sp>
        <p:nvSpPr>
          <p:cNvPr id="14" name="BlokTextu 13"/>
          <p:cNvSpPr txBox="1"/>
          <p:nvPr/>
        </p:nvSpPr>
        <p:spPr>
          <a:xfrm>
            <a:off x="9484236" y="3667308"/>
            <a:ext cx="130258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050" dirty="0"/>
              <a:t>Ing. Jozef </a:t>
            </a:r>
            <a:r>
              <a:rPr lang="sk-SK" sz="1050" dirty="0" err="1"/>
              <a:t>Mihalko</a:t>
            </a:r>
            <a:endParaRPr lang="sk-SK" sz="1050" dirty="0"/>
          </a:p>
        </p:txBody>
      </p:sp>
    </p:spTree>
    <p:extLst>
      <p:ext uri="{BB962C8B-B14F-4D97-AF65-F5344CB8AC3E}">
        <p14:creationId xmlns:p14="http://schemas.microsoft.com/office/powerpoint/2010/main" val="13280226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855117" y="443920"/>
            <a:ext cx="10515600" cy="1252855"/>
          </a:xfrm>
        </p:spPr>
        <p:txBody>
          <a:bodyPr/>
          <a:lstStyle/>
          <a:p>
            <a:pPr marL="0" indent="0">
              <a:buNone/>
            </a:pPr>
            <a:r>
              <a:rPr lang="sk-SK" sz="2000" dirty="0"/>
              <a:t>Počas svojho fungovania škola vychovala ako 3500 odborníkov, ktorí boli úspešní v mnohých odborných súťažiach mládeže ale aj sa výborne uplatnili v praxi.</a:t>
            </a:r>
            <a:endParaRPr lang="sk-SK" dirty="0"/>
          </a:p>
        </p:txBody>
      </p:sp>
      <p:pic>
        <p:nvPicPr>
          <p:cNvPr id="2" name="Obrázo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308" y="1488981"/>
            <a:ext cx="4003441" cy="2596827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1943" y="1488981"/>
            <a:ext cx="4032568" cy="2499545"/>
          </a:xfrm>
          <a:prstGeom prst="rect">
            <a:avLst/>
          </a:prstGeom>
        </p:spPr>
      </p:pic>
      <p:pic>
        <p:nvPicPr>
          <p:cNvPr id="4" name="Obrázo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8621" y="3642534"/>
            <a:ext cx="3965987" cy="2976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8992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l"/>
            <a:br>
              <a:rPr lang="sk-SK" sz="2000" dirty="0"/>
            </a:br>
            <a:endParaRPr lang="sk-SK" sz="2000" dirty="0"/>
          </a:p>
        </p:txBody>
      </p:sp>
      <p:sp>
        <p:nvSpPr>
          <p:cNvPr id="5" name="Podnadpis 4"/>
          <p:cNvSpPr>
            <a:spLocks noGrp="1"/>
          </p:cNvSpPr>
          <p:nvPr>
            <p:ph type="subTitle" idx="1"/>
          </p:nvPr>
        </p:nvSpPr>
        <p:spPr>
          <a:xfrm>
            <a:off x="652260" y="5202238"/>
            <a:ext cx="10722015" cy="1655762"/>
          </a:xfrm>
        </p:spPr>
        <p:txBody>
          <a:bodyPr>
            <a:normAutofit/>
          </a:bodyPr>
          <a:lstStyle/>
          <a:p>
            <a:pPr algn="l"/>
            <a:r>
              <a:rPr lang="sk-SK" sz="1800" dirty="0">
                <a:latin typeface="+mj-lt"/>
              </a:rPr>
              <a:t>V ďalších rokoch prešla škola do zriaďovateľskej pôsobnosti Krajského úradu v  Žiline a od  roku </a:t>
            </a:r>
            <a:r>
              <a:rPr lang="sk-SK" sz="1800" dirty="0">
                <a:solidFill>
                  <a:srgbClr val="FF0000"/>
                </a:solidFill>
                <a:latin typeface="+mj-lt"/>
              </a:rPr>
              <a:t>2002</a:t>
            </a:r>
            <a:r>
              <a:rPr lang="sk-SK" sz="1800" dirty="0">
                <a:latin typeface="+mj-lt"/>
              </a:rPr>
              <a:t> patrí škola do </a:t>
            </a:r>
            <a:r>
              <a:rPr lang="sk-SK" sz="1800" dirty="0">
                <a:solidFill>
                  <a:srgbClr val="FF0000"/>
                </a:solidFill>
                <a:latin typeface="+mj-lt"/>
              </a:rPr>
              <a:t>zriaďovateľskej pôsobnosti</a:t>
            </a:r>
            <a:r>
              <a:rPr lang="sk-SK" sz="1800" dirty="0">
                <a:latin typeface="+mj-lt"/>
              </a:rPr>
              <a:t> </a:t>
            </a:r>
            <a:r>
              <a:rPr lang="sk-SK" sz="1800" dirty="0">
                <a:solidFill>
                  <a:srgbClr val="FF0000"/>
                </a:solidFill>
                <a:latin typeface="+mj-lt"/>
              </a:rPr>
              <a:t>Žilinského samosprávneho kraja.</a:t>
            </a:r>
          </a:p>
          <a:p>
            <a:pPr algn="l"/>
            <a:endParaRPr lang="sk-SK" sz="2000" dirty="0">
              <a:latin typeface="+mj-lt"/>
            </a:endParaRPr>
          </a:p>
        </p:txBody>
      </p:sp>
      <p:sp>
        <p:nvSpPr>
          <p:cNvPr id="2" name="Obdĺžnik 1"/>
          <p:cNvSpPr/>
          <p:nvPr/>
        </p:nvSpPr>
        <p:spPr>
          <a:xfrm>
            <a:off x="431074" y="226423"/>
            <a:ext cx="1132985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sk-SK" dirty="0">
                <a:latin typeface="+mj-lt"/>
              </a:rPr>
            </a:br>
            <a:r>
              <a:rPr lang="sk-SK" dirty="0">
                <a:solidFill>
                  <a:srgbClr val="FF0000"/>
                </a:solidFill>
                <a:latin typeface="+mj-lt"/>
              </a:rPr>
              <a:t>Od  l. januára 1991 došlo k delimitácii  a   osamostatneniu školy od ZVL</a:t>
            </a:r>
            <a:r>
              <a:rPr lang="sk-SK" dirty="0">
                <a:latin typeface="+mj-lt"/>
              </a:rPr>
              <a:t>. Škola  získala právnu  subjektivitu  ako štátna príspevková organizácia. Novým </a:t>
            </a:r>
            <a:r>
              <a:rPr lang="sk-SK" dirty="0" err="1">
                <a:latin typeface="+mj-lt"/>
              </a:rPr>
              <a:t>zriaďovatel'om</a:t>
            </a:r>
            <a:r>
              <a:rPr lang="sk-SK" dirty="0">
                <a:latin typeface="+mj-lt"/>
              </a:rPr>
              <a:t> sa stalo Ministerstvo hospodárstva Slovenskej republiky.  </a:t>
            </a:r>
          </a:p>
          <a:p>
            <a:endParaRPr lang="sk-SK" dirty="0">
              <a:latin typeface="+mj-lt"/>
            </a:endParaRPr>
          </a:p>
          <a:p>
            <a:endParaRPr lang="sk-SK" dirty="0">
              <a:latin typeface="+mj-lt"/>
            </a:endParaRPr>
          </a:p>
          <a:p>
            <a:br>
              <a:rPr lang="sk-SK" dirty="0">
                <a:latin typeface="+mj-lt"/>
              </a:rPr>
            </a:br>
            <a:br>
              <a:rPr lang="sk-SK" dirty="0">
                <a:latin typeface="+mj-lt"/>
              </a:rPr>
            </a:br>
            <a:br>
              <a:rPr lang="sk-SK" dirty="0">
                <a:latin typeface="+mj-lt"/>
              </a:rPr>
            </a:br>
            <a:endParaRPr lang="sk-SK" dirty="0"/>
          </a:p>
        </p:txBody>
      </p:sp>
      <p:pic>
        <p:nvPicPr>
          <p:cNvPr id="6" name="Obrázo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6545" y="1764720"/>
            <a:ext cx="4188324" cy="2936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20446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amask">
  <a:themeElements>
    <a:clrScheme name="Vlastné 2">
      <a:dk1>
        <a:srgbClr val="82C8FA"/>
      </a:dk1>
      <a:lt1>
        <a:sysClr val="window" lastClr="FFFFFF"/>
      </a:lt1>
      <a:dk2>
        <a:srgbClr val="44ADF8"/>
      </a:dk2>
      <a:lt2>
        <a:srgbClr val="ABDAFC"/>
      </a:lt2>
      <a:accent1>
        <a:srgbClr val="9EC544"/>
      </a:accent1>
      <a:accent2>
        <a:srgbClr val="50BEA3"/>
      </a:accent2>
      <a:accent3>
        <a:srgbClr val="4A9CCC"/>
      </a:accent3>
      <a:accent4>
        <a:srgbClr val="9A66CA"/>
      </a:accent4>
      <a:accent5>
        <a:srgbClr val="C54F71"/>
      </a:accent5>
      <a:accent6>
        <a:srgbClr val="DE9C3C"/>
      </a:accent6>
      <a:hlink>
        <a:srgbClr val="6BA9DA"/>
      </a:hlink>
      <a:folHlink>
        <a:srgbClr val="A0BCD3"/>
      </a:folHlink>
    </a:clrScheme>
    <a:fontScheme name="Damask">
      <a:majorFont>
        <a:latin typeface="Bookman Old Style" panose="02050604050505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Žiarivý okraj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mask" id="{F9A299A0-33D0-4E0F-9F3F-7163E3744208}" vid="{746EEEEA-FB6A-406B-B510-531588D5481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Damask</Template>
  <TotalTime>830</TotalTime>
  <Words>1329</Words>
  <Application>Microsoft Office PowerPoint</Application>
  <PresentationFormat>Širokouhlá</PresentationFormat>
  <Paragraphs>158</Paragraphs>
  <Slides>27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4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27</vt:i4>
      </vt:variant>
    </vt:vector>
  </HeadingPairs>
  <TitlesOfParts>
    <vt:vector size="32" baseType="lpstr">
      <vt:lpstr>Arial</vt:lpstr>
      <vt:lpstr>Bookman Old Style</vt:lpstr>
      <vt:lpstr>Rockwell</vt:lpstr>
      <vt:lpstr>Wingdings</vt:lpstr>
      <vt:lpstr>Damask</vt:lpstr>
      <vt:lpstr>60.  výročie školy</vt:lpstr>
      <vt:lpstr>História našej školy súvisí s rozvojom podniku „Kovohuty Mokraď“, ktorý sa rozhodol začať s odbornou prípravou učňov v roku 1960.   Do prvého ročníka bolo prijatých prvých 12 žiakov.   Vyučovanie prebiehalo v provizórnych priestoroch  materského podniku.       </vt:lpstr>
      <vt:lpstr>Prezentácia programu PowerPoint</vt:lpstr>
      <vt:lpstr>Prezentácia programu PowerPoint</vt:lpstr>
      <vt:lpstr>ŠKOLSKÁ A MIMOŠKOLSKÁ ČINNOSŤ</vt:lpstr>
      <vt:lpstr>ŠPORTOVÉ AKTIVITY  </vt:lpstr>
      <vt:lpstr>Zásluhu na dobrých podmienkach SOU má bývala fabrika ZVL Mokraď, ale aj všetci riaditelia a ostatní zamestnanci , ktorí sa vystriedali v učilišti.  Prvým riaditeľom bol Ondrej Mrva,  ktorý začínal ako vedúci učňovského strediska, pôsobil ako riaditeľ do roku 1981.</vt:lpstr>
      <vt:lpstr>Prezentácia programu PowerPoint</vt:lpstr>
      <vt:lpstr> </vt:lpstr>
      <vt:lpstr>ÚTLM STROJÁRSTVA</vt:lpstr>
      <vt:lpstr>Prezentácia programu PowerPoint</vt:lpstr>
      <vt:lpstr>Prezentácia programu PowerPoint</vt:lpstr>
      <vt:lpstr> </vt:lpstr>
      <vt:lpstr>ŠKOLA DNES</vt:lpstr>
      <vt:lpstr>Prezentácia programu PowerPoint</vt:lpstr>
      <vt:lpstr> </vt:lpstr>
      <vt:lpstr> </vt:lpstr>
      <vt:lpstr> </vt:lpstr>
      <vt:lpstr>KOLEKTÍV ZAMESTNANCOV   JÚL 2020</vt:lpstr>
      <vt:lpstr> </vt:lpstr>
      <vt:lpstr>DUÁLNE VZDELÁVANIE</vt:lpstr>
      <vt:lpstr>NEUSTÁLA MODERNIZÁCIA PRIESTOROV ŠKOLY, BUDOVANIE NOVÝCH UČEBNÍ</vt:lpstr>
      <vt:lpstr>Inovácia učebných pomôcok</vt:lpstr>
      <vt:lpstr>Naše úspechy v odborných súťažiach</vt:lpstr>
      <vt:lpstr>Naša škola žije aj v iných aktivitách</vt:lpstr>
      <vt:lpstr>Prezentácia programu PowerPoint</vt:lpstr>
      <vt:lpstr>ĎAKUJEME všetkým zamestnancom za ich aktívnu prácu, vďaka ktorej sa škole darí 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História našej školy súvisí s rozvojom podniku „Kovohuty Mokraď“, ktorý sa rozhodol začať s odbornou prípravou učňov v roku 1960.  Do prvého ročníka bolo prijatých prvých 12 žiakov. Vyučovanie prebiehalo v provizórnych priestoroch materského podniku ZVL.   Postupne sa rozrástlo a v roku 1965 sa presťahovalo do budovy bývalej učňovskej školy v Dolnom Kubíne. Od tohto obdobia sa vychovávalo viac ako 150 žiakov v troch ročníkoch a pre dochádzajúcich žiakov vznikol internát.  V roku 1971 sa začalo s výstavbou nového moderného areálu odborného učilišťa.  V I. etape do roku 1974 bola postavená desať triedna budova školy, internát pre 200 ubytovaných žiakov, telovýchovná hala a budova školskej jedálne.  Vďaka tomuto peknému zariadeniu sa od 1. septembra 1974 učňovské stredisko stalo odborným učilišťom. V II. etape výstavby v roku 1978 boli dokončené učňovské dielne a dvojposchodová administratívna budova.</dc:title>
  <dc:creator>Iveta Bruncková</dc:creator>
  <cp:lastModifiedBy>Martin Bruncko</cp:lastModifiedBy>
  <cp:revision>158</cp:revision>
  <dcterms:created xsi:type="dcterms:W3CDTF">2020-12-14T08:06:03Z</dcterms:created>
  <dcterms:modified xsi:type="dcterms:W3CDTF">2020-12-28T18:05:33Z</dcterms:modified>
</cp:coreProperties>
</file>