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66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5" d="100"/>
          <a:sy n="65" d="100"/>
        </p:scale>
        <p:origin x="-594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24290-6B27-4507-8087-9048B24DA1CB}" type="datetimeFigureOut">
              <a:rPr lang="pl-PL" smtClean="0"/>
              <a:pPr/>
              <a:t>2020-10-21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966F0-A66A-4A1C-9304-B43C0E179F2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24290-6B27-4507-8087-9048B24DA1CB}" type="datetimeFigureOut">
              <a:rPr lang="pl-PL" smtClean="0"/>
              <a:pPr/>
              <a:t>2020-10-21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966F0-A66A-4A1C-9304-B43C0E179F2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24290-6B27-4507-8087-9048B24DA1CB}" type="datetimeFigureOut">
              <a:rPr lang="pl-PL" smtClean="0"/>
              <a:pPr/>
              <a:t>2020-10-21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966F0-A66A-4A1C-9304-B43C0E179F2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24290-6B27-4507-8087-9048B24DA1CB}" type="datetimeFigureOut">
              <a:rPr lang="pl-PL" smtClean="0"/>
              <a:pPr/>
              <a:t>2020-10-21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966F0-A66A-4A1C-9304-B43C0E179F2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24290-6B27-4507-8087-9048B24DA1CB}" type="datetimeFigureOut">
              <a:rPr lang="pl-PL" smtClean="0"/>
              <a:pPr/>
              <a:t>2020-10-21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966F0-A66A-4A1C-9304-B43C0E179F2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24290-6B27-4507-8087-9048B24DA1CB}" type="datetimeFigureOut">
              <a:rPr lang="pl-PL" smtClean="0"/>
              <a:pPr/>
              <a:t>2020-10-21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966F0-A66A-4A1C-9304-B43C0E179F2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24290-6B27-4507-8087-9048B24DA1CB}" type="datetimeFigureOut">
              <a:rPr lang="pl-PL" smtClean="0"/>
              <a:pPr/>
              <a:t>2020-10-21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966F0-A66A-4A1C-9304-B43C0E179F2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24290-6B27-4507-8087-9048B24DA1CB}" type="datetimeFigureOut">
              <a:rPr lang="pl-PL" smtClean="0"/>
              <a:pPr/>
              <a:t>2020-10-21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966F0-A66A-4A1C-9304-B43C0E179F2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24290-6B27-4507-8087-9048B24DA1CB}" type="datetimeFigureOut">
              <a:rPr lang="pl-PL" smtClean="0"/>
              <a:pPr/>
              <a:t>2020-10-21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966F0-A66A-4A1C-9304-B43C0E179F2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24290-6B27-4507-8087-9048B24DA1CB}" type="datetimeFigureOut">
              <a:rPr lang="pl-PL" smtClean="0"/>
              <a:pPr/>
              <a:t>2020-10-21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966F0-A66A-4A1C-9304-B43C0E179F2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24290-6B27-4507-8087-9048B24DA1CB}" type="datetimeFigureOut">
              <a:rPr lang="pl-PL" smtClean="0"/>
              <a:pPr/>
              <a:t>2020-10-21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966F0-A66A-4A1C-9304-B43C0E179F2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24290-6B27-4507-8087-9048B24DA1CB}" type="datetimeFigureOut">
              <a:rPr lang="pl-PL" smtClean="0"/>
              <a:pPr/>
              <a:t>2020-10-21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966F0-A66A-4A1C-9304-B43C0E179F2E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692697"/>
            <a:ext cx="4608512" cy="1224135"/>
          </a:xfrm>
        </p:spPr>
        <p:txBody>
          <a:bodyPr/>
          <a:lstStyle/>
          <a:p>
            <a:endParaRPr lang="pl-PL" altLang="pl-PL" dirty="0">
              <a:solidFill>
                <a:srgbClr val="0000CC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2780928"/>
            <a:ext cx="6400800" cy="2857872"/>
          </a:xfrm>
        </p:spPr>
        <p:txBody>
          <a:bodyPr>
            <a:normAutofit fontScale="85000" lnSpcReduction="10000"/>
          </a:bodyPr>
          <a:lstStyle/>
          <a:p>
            <a:r>
              <a:rPr lang="pl-PL" altLang="pl-PL" b="1" dirty="0" smtClean="0">
                <a:solidFill>
                  <a:srgbClr val="0000CC"/>
                </a:solidFill>
              </a:rPr>
              <a:t>Tytuł projektu</a:t>
            </a:r>
            <a:r>
              <a:rPr lang="pl-PL" altLang="pl-PL" dirty="0" smtClean="0">
                <a:solidFill>
                  <a:srgbClr val="0000CC"/>
                </a:solidFill>
              </a:rPr>
              <a:t>: </a:t>
            </a:r>
          </a:p>
          <a:p>
            <a:r>
              <a:rPr lang="pl-PL" altLang="pl-PL" dirty="0" smtClean="0">
                <a:solidFill>
                  <a:srgbClr val="0000CC"/>
                </a:solidFill>
              </a:rPr>
              <a:t>Kształtowanie obywatelstwa europejskiego w społeczeństwach post-totalitarnych. </a:t>
            </a:r>
          </a:p>
          <a:p>
            <a:r>
              <a:rPr lang="pl-PL" altLang="pl-PL" dirty="0" smtClean="0">
                <a:solidFill>
                  <a:srgbClr val="0000CC"/>
                </a:solidFill>
              </a:rPr>
              <a:t>Refleksje po 15 latach od rozszerzenia Unii Europejskiej. </a:t>
            </a:r>
          </a:p>
          <a:p>
            <a:r>
              <a:rPr lang="pl-PL" altLang="pl-PL" b="1" dirty="0" smtClean="0">
                <a:solidFill>
                  <a:srgbClr val="0000CC"/>
                </a:solidFill>
              </a:rPr>
              <a:t>Akronim: </a:t>
            </a:r>
            <a:r>
              <a:rPr lang="pl-PL" altLang="pl-PL" b="1" dirty="0" err="1" smtClean="0">
                <a:solidFill>
                  <a:srgbClr val="0000CC"/>
                </a:solidFill>
              </a:rPr>
              <a:t>shareEU</a:t>
            </a:r>
            <a:endParaRPr lang="pl-PL" altLang="pl-PL" b="1" dirty="0" smtClean="0">
              <a:solidFill>
                <a:srgbClr val="0000CC"/>
              </a:solidFill>
            </a:endParaRPr>
          </a:p>
          <a:p>
            <a:endParaRPr lang="pl-PL" altLang="pl-PL" dirty="0">
              <a:solidFill>
                <a:srgbClr val="008000"/>
              </a:solidFill>
            </a:endParaRPr>
          </a:p>
        </p:txBody>
      </p:sp>
      <p:pic>
        <p:nvPicPr>
          <p:cNvPr id="6" name="Picture 2" descr="https://europadlaobywateli.pl/wp-content/uploads/2015/09/eu_flag_europe_for_citizens_p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836712"/>
            <a:ext cx="432048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https://europadlaobywateli.pl/wp-content/uploads/2015/09/eu_flag_europe_for_citizens_co_funded_en_rgb_right_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692696"/>
            <a:ext cx="3816424" cy="1247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555664" y="332656"/>
            <a:ext cx="2032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altLang="pl-PL" b="1" dirty="0" smtClean="0">
                <a:solidFill>
                  <a:srgbClr val="0000CC"/>
                </a:solidFill>
              </a:rPr>
              <a:t>Rezultaty końcowe</a:t>
            </a:r>
            <a:r>
              <a:rPr lang="pl-PL" altLang="pl-PL" b="1" dirty="0" smtClean="0">
                <a:solidFill>
                  <a:srgbClr val="008000"/>
                </a:solidFill>
              </a:rPr>
              <a:t> </a:t>
            </a: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899592" y="764704"/>
            <a:ext cx="7200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altLang="pl-PL" dirty="0" smtClean="0">
                <a:solidFill>
                  <a:srgbClr val="0000CC"/>
                </a:solidFill>
              </a:rPr>
              <a:t>300 ankiet minimum, 15 wywiadów. </a:t>
            </a:r>
          </a:p>
          <a:p>
            <a:r>
              <a:rPr lang="pl-PL" altLang="pl-PL" dirty="0" smtClean="0">
                <a:solidFill>
                  <a:srgbClr val="0000CC"/>
                </a:solidFill>
              </a:rPr>
              <a:t>1 międzynarodowy i 3 lokalne raporty .</a:t>
            </a:r>
          </a:p>
          <a:p>
            <a:r>
              <a:rPr lang="pl-PL" altLang="pl-PL" dirty="0" smtClean="0">
                <a:solidFill>
                  <a:srgbClr val="0000CC"/>
                </a:solidFill>
              </a:rPr>
              <a:t>1 dwudniowa międzynarodowa konferencja końcowa z udziałem lokalnych mediów.  </a:t>
            </a:r>
          </a:p>
          <a:p>
            <a:r>
              <a:rPr lang="pl-PL" altLang="pl-PL" dirty="0" smtClean="0">
                <a:solidFill>
                  <a:srgbClr val="0000CC"/>
                </a:solidFill>
              </a:rPr>
              <a:t>1 konferencja otwierająca projekt.  </a:t>
            </a:r>
          </a:p>
          <a:p>
            <a:r>
              <a:rPr lang="pl-PL" altLang="pl-PL" dirty="0" smtClean="0">
                <a:solidFill>
                  <a:srgbClr val="0000CC"/>
                </a:solidFill>
              </a:rPr>
              <a:t>20 Lokalne </a:t>
            </a:r>
            <a:r>
              <a:rPr lang="pl-PL" altLang="pl-PL" dirty="0" err="1" smtClean="0">
                <a:solidFill>
                  <a:srgbClr val="0000CC"/>
                </a:solidFill>
              </a:rPr>
              <a:t>eventy</a:t>
            </a:r>
            <a:r>
              <a:rPr lang="pl-PL" altLang="pl-PL" dirty="0" smtClean="0">
                <a:solidFill>
                  <a:srgbClr val="0000CC"/>
                </a:solidFill>
              </a:rPr>
              <a:t> </a:t>
            </a:r>
            <a:r>
              <a:rPr lang="pl-PL" altLang="pl-PL" dirty="0" err="1" smtClean="0">
                <a:solidFill>
                  <a:srgbClr val="0000CC"/>
                </a:solidFill>
              </a:rPr>
              <a:t>workshopy</a:t>
            </a:r>
            <a:r>
              <a:rPr lang="pl-PL" altLang="pl-PL" dirty="0" smtClean="0">
                <a:solidFill>
                  <a:srgbClr val="0000CC"/>
                </a:solidFill>
              </a:rPr>
              <a:t>, seminaria, debaty, etc + 20 programy </a:t>
            </a:r>
            <a:r>
              <a:rPr lang="pl-PL" altLang="pl-PL" dirty="0" err="1" smtClean="0">
                <a:solidFill>
                  <a:srgbClr val="0000CC"/>
                </a:solidFill>
              </a:rPr>
              <a:t>workshopw</a:t>
            </a:r>
            <a:r>
              <a:rPr lang="pl-PL" altLang="pl-PL" dirty="0" smtClean="0">
                <a:solidFill>
                  <a:srgbClr val="0000CC"/>
                </a:solidFill>
              </a:rPr>
              <a:t>, w tym 1 opis gry miejskiej.</a:t>
            </a:r>
          </a:p>
          <a:p>
            <a:r>
              <a:rPr lang="pl-PL" altLang="pl-PL" dirty="0" smtClean="0">
                <a:solidFill>
                  <a:srgbClr val="0000CC"/>
                </a:solidFill>
              </a:rPr>
              <a:t>50 liderów/multiplikatorów wyszkolonych. </a:t>
            </a:r>
          </a:p>
          <a:p>
            <a:r>
              <a:rPr lang="pl-PL" altLang="pl-PL" dirty="0" smtClean="0">
                <a:solidFill>
                  <a:srgbClr val="0000CC"/>
                </a:solidFill>
              </a:rPr>
              <a:t>Materiały dydaktyczne – 30 scenariuszy.  </a:t>
            </a:r>
          </a:p>
          <a:p>
            <a:r>
              <a:rPr lang="pl-PL" altLang="pl-PL" dirty="0" smtClean="0">
                <a:solidFill>
                  <a:srgbClr val="0000CC"/>
                </a:solidFill>
              </a:rPr>
              <a:t>250 osób wyszkolonych kaskadowo.</a:t>
            </a:r>
          </a:p>
          <a:p>
            <a:r>
              <a:rPr lang="pl-PL" altLang="pl-PL" dirty="0" smtClean="0">
                <a:solidFill>
                  <a:srgbClr val="0000CC"/>
                </a:solidFill>
              </a:rPr>
              <a:t>3 </a:t>
            </a:r>
            <a:r>
              <a:rPr lang="pl-PL" altLang="pl-PL" dirty="0" err="1" smtClean="0">
                <a:solidFill>
                  <a:srgbClr val="0000CC"/>
                </a:solidFill>
              </a:rPr>
              <a:t>syllabusy</a:t>
            </a:r>
            <a:r>
              <a:rPr lang="pl-PL" altLang="pl-PL" dirty="0" smtClean="0">
                <a:solidFill>
                  <a:srgbClr val="0000CC"/>
                </a:solidFill>
              </a:rPr>
              <a:t> kursów akademickich. </a:t>
            </a:r>
          </a:p>
          <a:p>
            <a:r>
              <a:rPr lang="pl-PL" altLang="pl-PL" dirty="0" smtClean="0">
                <a:solidFill>
                  <a:srgbClr val="0000CC"/>
                </a:solidFill>
              </a:rPr>
              <a:t>1 publikacja pokonferencyjną (min 500 kopii oraz dostęp </a:t>
            </a:r>
            <a:r>
              <a:rPr lang="pl-PL" altLang="pl-PL" dirty="0" err="1" smtClean="0">
                <a:solidFill>
                  <a:srgbClr val="0000CC"/>
                </a:solidFill>
              </a:rPr>
              <a:t>on-line</a:t>
            </a:r>
            <a:r>
              <a:rPr lang="pl-PL" altLang="pl-PL" dirty="0" smtClean="0">
                <a:solidFill>
                  <a:srgbClr val="0000CC"/>
                </a:solidFill>
              </a:rPr>
              <a:t>).</a:t>
            </a:r>
          </a:p>
          <a:p>
            <a:r>
              <a:rPr lang="pl-PL" altLang="pl-PL" dirty="0" smtClean="0">
                <a:solidFill>
                  <a:srgbClr val="0000CC"/>
                </a:solidFill>
              </a:rPr>
              <a:t>Wyprodukowanie i rozdanie materiałów promocyjnych </a:t>
            </a:r>
            <a:r>
              <a:rPr lang="pl-PL" altLang="pl-PL" dirty="0" err="1" smtClean="0">
                <a:solidFill>
                  <a:srgbClr val="0000CC"/>
                </a:solidFill>
              </a:rPr>
              <a:t>np</a:t>
            </a:r>
            <a:r>
              <a:rPr lang="pl-PL" altLang="pl-PL" dirty="0" smtClean="0">
                <a:solidFill>
                  <a:srgbClr val="0000CC"/>
                </a:solidFill>
              </a:rPr>
              <a:t>: 1000 mini-kalendarzyków, 200 ołówków/długopisów, 200 </a:t>
            </a:r>
            <a:r>
              <a:rPr lang="pl-PL" altLang="pl-PL" dirty="0" err="1" smtClean="0">
                <a:solidFill>
                  <a:srgbClr val="0000CC"/>
                </a:solidFill>
              </a:rPr>
              <a:t>pendrivów</a:t>
            </a:r>
            <a:r>
              <a:rPr lang="pl-PL" altLang="pl-PL" dirty="0" smtClean="0">
                <a:solidFill>
                  <a:srgbClr val="0000CC"/>
                </a:solidFill>
              </a:rPr>
              <a:t>, 2000 zakładek do książek etc.</a:t>
            </a:r>
          </a:p>
          <a:p>
            <a:r>
              <a:rPr lang="pl-PL" altLang="pl-PL" dirty="0" smtClean="0">
                <a:solidFill>
                  <a:srgbClr val="0000CC"/>
                </a:solidFill>
              </a:rPr>
              <a:t>Zaangażowanie 30 wolontariuszy do badań.</a:t>
            </a:r>
          </a:p>
          <a:p>
            <a:r>
              <a:rPr lang="pl-PL" altLang="pl-PL" dirty="0" smtClean="0">
                <a:solidFill>
                  <a:srgbClr val="0000CC"/>
                </a:solidFill>
              </a:rPr>
              <a:t>Formularze ewaluacyjne, monitoringowe czasu pracy raportów wewnętrznych.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83568" y="404664"/>
            <a:ext cx="7848872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altLang="pl-PL" sz="3200" b="1" dirty="0" smtClean="0"/>
              <a:t>Komponenty i działania</a:t>
            </a:r>
          </a:p>
          <a:p>
            <a:r>
              <a:rPr lang="pl-PL" altLang="pl-PL" b="1" u="sng" dirty="0" smtClean="0">
                <a:solidFill>
                  <a:srgbClr val="0000CC"/>
                </a:solidFill>
              </a:rPr>
              <a:t>KOMPONENT 1</a:t>
            </a:r>
          </a:p>
          <a:p>
            <a:pPr algn="just"/>
            <a:r>
              <a:rPr lang="pl-PL" altLang="pl-PL" b="1" dirty="0" smtClean="0">
                <a:solidFill>
                  <a:srgbClr val="FF0000"/>
                </a:solidFill>
              </a:rPr>
              <a:t>Pamięć o przeszłości Europy</a:t>
            </a:r>
          </a:p>
          <a:p>
            <a:pPr algn="just"/>
            <a:r>
              <a:rPr lang="pl-PL" altLang="pl-PL" dirty="0" smtClean="0">
                <a:solidFill>
                  <a:srgbClr val="0000CC"/>
                </a:solidFill>
              </a:rPr>
              <a:t>Projekty dotyczące wspólnej historii europejskiej, refleksji nad przyczynami pojawienia się reżimów totalitarnych oraz upamiętniające ich ofiary; działania </a:t>
            </a:r>
          </a:p>
          <a:p>
            <a:pPr algn="just"/>
            <a:r>
              <a:rPr lang="pl-PL" altLang="pl-PL" dirty="0" smtClean="0">
                <a:solidFill>
                  <a:srgbClr val="0000CC"/>
                </a:solidFill>
              </a:rPr>
              <a:t>promujące postawy otwartości i tolerancji. Wnioskodawcami mogą być publiczne samorządy terytorialne/władze lokalne, NGO, instytuty badawcze.</a:t>
            </a:r>
          </a:p>
          <a:p>
            <a:pPr algn="just"/>
            <a:endParaRPr lang="pl-PL" altLang="pl-PL" dirty="0" smtClean="0">
              <a:solidFill>
                <a:srgbClr val="0000CC"/>
              </a:solidFill>
            </a:endParaRPr>
          </a:p>
          <a:p>
            <a:pPr algn="just"/>
            <a:r>
              <a:rPr lang="pl-PL" altLang="pl-PL" dirty="0" smtClean="0"/>
              <a:t>W ramach </a:t>
            </a:r>
            <a:r>
              <a:rPr lang="pl-PL" altLang="pl-PL" b="1" dirty="0" smtClean="0"/>
              <a:t>Komponentu 1. Pamięć o przeszłości Europy</a:t>
            </a:r>
            <a:r>
              <a:rPr lang="pl-PL" altLang="pl-PL" dirty="0" smtClean="0"/>
              <a:t> dofinansowanie mogą uzyskać projekty zachęcające do </a:t>
            </a:r>
            <a:r>
              <a:rPr lang="pl-PL" altLang="pl-PL" dirty="0" smtClean="0">
                <a:solidFill>
                  <a:srgbClr val="00CC00"/>
                </a:solidFill>
              </a:rPr>
              <a:t>refleksji na temat europejskiej różnorodności kulturowej i szeroko rozumianych wspólnych wartości</a:t>
            </a:r>
            <a:r>
              <a:rPr lang="pl-PL" altLang="pl-PL" dirty="0" smtClean="0"/>
              <a:t>, dotyczące przyczyn pojawienia </a:t>
            </a:r>
            <a:r>
              <a:rPr lang="pl-PL" altLang="pl-PL" dirty="0" smtClean="0">
                <a:solidFill>
                  <a:srgbClr val="00CC00"/>
                </a:solidFill>
              </a:rPr>
              <a:t>się reżimów totalitarnych w historii nowożytnej Europy</a:t>
            </a:r>
            <a:r>
              <a:rPr lang="pl-PL" altLang="pl-PL" dirty="0" smtClean="0"/>
              <a:t> (szczególnie, ale nie wyłącznie, nazizmu, który doprowadził do Holokaustu, faszyzmu, stalinizmu i totalitarnych reżimów komunistycznych) oraz upamiętniające ofiary ich zbrodni.</a:t>
            </a:r>
            <a:endParaRPr lang="pl-PL" altLang="pl-PL" dirty="0" smtClean="0">
              <a:solidFill>
                <a:srgbClr val="0000CC"/>
              </a:solidFill>
            </a:endParaRPr>
          </a:p>
          <a:p>
            <a:pPr algn="just"/>
            <a:endParaRPr lang="pl-PL" altLang="pl-PL" dirty="0" smtClean="0"/>
          </a:p>
          <a:p>
            <a:pPr algn="just"/>
            <a:r>
              <a:rPr lang="pl-PL" altLang="pl-PL" dirty="0" smtClean="0"/>
              <a:t>Komponent ten obejmuje również działania dotyczące innych </a:t>
            </a:r>
            <a:r>
              <a:rPr lang="pl-PL" altLang="pl-PL" dirty="0" smtClean="0">
                <a:solidFill>
                  <a:srgbClr val="00CC00"/>
                </a:solidFill>
              </a:rPr>
              <a:t>punktów zwrotnych i punktów odniesienia w najnowszej historii Europy</a:t>
            </a:r>
            <a:r>
              <a:rPr lang="pl-PL" altLang="pl-PL" dirty="0" smtClean="0"/>
              <a:t>. Pierwszeństwo jest przyznawane działaniom, które </a:t>
            </a:r>
            <a:r>
              <a:rPr lang="pl-PL" altLang="pl-PL" dirty="0" smtClean="0">
                <a:solidFill>
                  <a:srgbClr val="00CC00"/>
                </a:solidFill>
              </a:rPr>
              <a:t>promują tolerancję, wzajemne zrozumienie, dialog międzykulturowy i pojednanie</a:t>
            </a:r>
            <a:r>
              <a:rPr lang="pl-PL" altLang="pl-PL" dirty="0" smtClean="0"/>
              <a:t> jako sposób wyjścia poza przeszłość i budowania przyszłości, i których celem jest w szczególności dotarcie do młodszego pokolenia.</a:t>
            </a:r>
            <a:endParaRPr lang="pl-PL" altLang="pl-PL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95536" y="-1"/>
            <a:ext cx="8748464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altLang="pl-PL" b="1" dirty="0" smtClean="0"/>
              <a:t>KOMPONENT 2</a:t>
            </a:r>
          </a:p>
          <a:p>
            <a:r>
              <a:rPr lang="pl-PL" altLang="pl-PL" b="1" dirty="0" smtClean="0"/>
              <a:t>Demokratyczne zaangażowanie i uczestnictwo obywatelskie. </a:t>
            </a:r>
            <a:r>
              <a:rPr lang="pl-PL" altLang="pl-PL" dirty="0" smtClean="0">
                <a:solidFill>
                  <a:srgbClr val="FF0000"/>
                </a:solidFill>
              </a:rPr>
              <a:t>Projekty służące zapewnieniu konkretnego udziału obywateli w procesie kształtowania polityki Unii</a:t>
            </a:r>
            <a:r>
              <a:rPr lang="pl-PL" altLang="pl-PL" dirty="0" smtClean="0"/>
              <a:t> w dziedzinach związanych z celami programu. Inicjatywy zgłaszane w tym komponencie dotyczyć mogą wpływu na kształtowanie polityki na wszystkich jej poziomach – lokalnych oraz unijnych. Komponent podzielono na trzy działania, odpowiadające różnym grupom wnioskodawców, okresom realizacji, budżetowi i tematyce realizowanych projektów.</a:t>
            </a:r>
            <a:endParaRPr lang="pl-PL" altLang="pl-PL" b="1" dirty="0" smtClean="0"/>
          </a:p>
          <a:p>
            <a:r>
              <a:rPr lang="pl-PL" altLang="pl-PL" b="1" dirty="0" smtClean="0"/>
              <a:t>DZIAŁANIE 2.1</a:t>
            </a:r>
            <a:endParaRPr lang="pl-PL" altLang="pl-PL" b="1" dirty="0" smtClean="0">
              <a:solidFill>
                <a:srgbClr val="FF0000"/>
              </a:solidFill>
            </a:endParaRPr>
          </a:p>
          <a:p>
            <a:r>
              <a:rPr lang="pl-PL" altLang="pl-PL" b="1" dirty="0" smtClean="0">
                <a:solidFill>
                  <a:srgbClr val="800000"/>
                </a:solidFill>
              </a:rPr>
              <a:t>Partnerstwo miast. </a:t>
            </a:r>
            <a:r>
              <a:rPr lang="pl-PL" altLang="pl-PL" dirty="0" smtClean="0">
                <a:solidFill>
                  <a:srgbClr val="FF0000"/>
                </a:solidFill>
              </a:rPr>
              <a:t>Projekty współpracy pomiędzy jednostkami samorządowymi</a:t>
            </a:r>
            <a:r>
              <a:rPr lang="pl-PL" altLang="pl-PL" dirty="0" smtClean="0"/>
              <a:t>, mające na celu mobilizowanie obywateli na poziomie lokalnym i unijnym do angażowania się społecznego, politycznego oraz wolontariatu. Wnioskodawcami mogą być miasta/władze miejskie lub ich komitety ds. partnerstwa, inne organizacje nienastawione na zysk, reprezentujące samorządy terytorialne.</a:t>
            </a:r>
            <a:endParaRPr lang="pl-PL" altLang="pl-PL" b="1" dirty="0" smtClean="0"/>
          </a:p>
          <a:p>
            <a:r>
              <a:rPr lang="pl-PL" altLang="pl-PL" b="1" dirty="0" smtClean="0"/>
              <a:t>DZIAŁANIE 2.2</a:t>
            </a:r>
          </a:p>
          <a:p>
            <a:r>
              <a:rPr lang="pl-PL" altLang="pl-PL" b="1" dirty="0" smtClean="0"/>
              <a:t>Sieci miast. </a:t>
            </a:r>
            <a:r>
              <a:rPr lang="pl-PL" altLang="pl-PL" dirty="0" smtClean="0">
                <a:solidFill>
                  <a:srgbClr val="FF0000"/>
                </a:solidFill>
              </a:rPr>
              <a:t>Długofalowa współpraca władz miejskich i stowarzyszeń jednostek samorządowych, tworzących sieć współpracy </a:t>
            </a:r>
            <a:r>
              <a:rPr lang="pl-PL" altLang="pl-PL" dirty="0" smtClean="0"/>
              <a:t>wokół zagadnień ważnych dla danych </a:t>
            </a:r>
          </a:p>
          <a:p>
            <a:r>
              <a:rPr lang="pl-PL" altLang="pl-PL" dirty="0" smtClean="0"/>
              <a:t>społeczności, w dłuższej perspektywie prowadząca do wypracowania propozycji rozwiązań na poziomie polityki lokalnej oraz unijnej. Wnioskodawcami mogą być miasta/władze miejskie lub ich komitety/sieci miast partnerskich, inne poziomy samorządów terytorialnych/władz regionalnych, federacje/stowarzyszenia samorządów terytorialnych, organizacje nienastawione na zysk reprezentujące samorządy. JEDYNIE JAKO PARTNERZY: organizacje społeczeństwa obywatelskiego.</a:t>
            </a:r>
            <a:endParaRPr lang="pl-PL" altLang="pl-PL" sz="1000" dirty="0" smtClean="0"/>
          </a:p>
          <a:p>
            <a:endParaRPr lang="pl-PL" altLang="pl-PL" sz="1000" dirty="0" smtClean="0"/>
          </a:p>
          <a:p>
            <a:r>
              <a:rPr lang="pl-PL" altLang="pl-PL" dirty="0" smtClean="0"/>
              <a:t>.</a:t>
            </a:r>
            <a:endParaRPr lang="pl-PL" alt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83568" y="1305342"/>
            <a:ext cx="712879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altLang="pl-PL" b="1" dirty="0" smtClean="0"/>
              <a:t>DZIAŁANIE 2.3</a:t>
            </a:r>
          </a:p>
          <a:p>
            <a:r>
              <a:rPr lang="pl-PL" altLang="pl-PL" b="1" dirty="0" smtClean="0"/>
              <a:t>Projekty społeczeństwa obywatelskiego. </a:t>
            </a:r>
          </a:p>
          <a:p>
            <a:r>
              <a:rPr lang="pl-PL" altLang="pl-PL" dirty="0" smtClean="0"/>
              <a:t>Projekty międzynarodowych </a:t>
            </a:r>
            <a:r>
              <a:rPr lang="pl-PL" altLang="pl-PL" dirty="0" err="1" smtClean="0"/>
              <a:t>partnerstw</a:t>
            </a:r>
            <a:r>
              <a:rPr lang="pl-PL" altLang="pl-PL" dirty="0" smtClean="0"/>
              <a:t> i sieci organizacji pozarządowych oraz instytucji edukacyjnych, bezpośrednio angażujące obywateli w działania związane ze strategiami UE i kształtowaniem polityki Unii w dziedzinach odpowiadających celom programu. Wnioskodawcami mogą być organizacje nienastawione na zysk, w tym organizacje społeczeństwa obywatelskiego, instytucje edukacyjne, kulturalne i badawcze. JEDYNIE JAKO PARTNERZY: publiczne samorządy terytorialne/władze regionalne; komitety/sieci miast </a:t>
            </a: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572367" y="3244334"/>
            <a:ext cx="19992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altLang="pl-PL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Dziękuję za uwagę.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286000" y="2551837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pl-PL" altLang="pl-PL" b="1" dirty="0">
              <a:solidFill>
                <a:srgbClr val="0000CC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611560" y="476672"/>
            <a:ext cx="82809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altLang="pl-PL" b="1" dirty="0" smtClean="0"/>
              <a:t>„Europa dla obywateli”</a:t>
            </a:r>
          </a:p>
          <a:p>
            <a:pPr algn="ctr">
              <a:lnSpc>
                <a:spcPct val="150000"/>
              </a:lnSpc>
            </a:pPr>
            <a:endParaRPr lang="pl-PL" altLang="pl-PL" b="1" dirty="0" smtClean="0"/>
          </a:p>
          <a:p>
            <a:pPr algn="ctr">
              <a:lnSpc>
                <a:spcPct val="150000"/>
              </a:lnSpc>
            </a:pPr>
            <a:endParaRPr lang="pl-PL" altLang="pl-PL" b="1" dirty="0" smtClean="0"/>
          </a:p>
          <a:p>
            <a:pPr algn="ctr">
              <a:lnSpc>
                <a:spcPct val="150000"/>
              </a:lnSpc>
            </a:pPr>
            <a:r>
              <a:rPr lang="pl-PL" altLang="pl-PL" b="1" dirty="0" smtClean="0"/>
              <a:t> </a:t>
            </a:r>
            <a:endParaRPr lang="pl-PL" altLang="pl-PL" b="1" dirty="0"/>
          </a:p>
        </p:txBody>
      </p:sp>
      <p:sp>
        <p:nvSpPr>
          <p:cNvPr id="4" name="Prostokąt 3"/>
          <p:cNvSpPr/>
          <p:nvPr/>
        </p:nvSpPr>
        <p:spPr>
          <a:xfrm>
            <a:off x="683568" y="1412776"/>
            <a:ext cx="7776864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altLang="pl-PL" dirty="0" smtClean="0"/>
              <a:t>to </a:t>
            </a:r>
            <a:r>
              <a:rPr lang="pl-PL" altLang="pl-PL" dirty="0" smtClean="0">
                <a:solidFill>
                  <a:srgbClr val="FF0000"/>
                </a:solidFill>
              </a:rPr>
              <a:t>program Unii Europejskiej </a:t>
            </a:r>
            <a:r>
              <a:rPr lang="pl-PL" altLang="pl-PL" dirty="0" smtClean="0"/>
              <a:t>wspierający organizacje </a:t>
            </a:r>
            <a:r>
              <a:rPr lang="pl-PL" altLang="pl-PL" u="sng" dirty="0" smtClean="0"/>
              <a:t>pozarządowe i samorządy, a także inne organizacje i instytucje nienastawione na zysk</a:t>
            </a:r>
            <a:r>
              <a:rPr lang="pl-PL" altLang="pl-PL" dirty="0" smtClean="0"/>
              <a:t>, </a:t>
            </a:r>
            <a:r>
              <a:rPr lang="pl-PL" altLang="pl-PL" dirty="0" smtClean="0">
                <a:solidFill>
                  <a:srgbClr val="0000CC"/>
                </a:solidFill>
              </a:rPr>
              <a:t>działające w obszarze społeczeństwa obywatelskiego, kultury i edukacji, </a:t>
            </a:r>
            <a:r>
              <a:rPr lang="pl-PL" altLang="pl-PL" dirty="0" smtClean="0"/>
              <a:t> w realizacji projektów związanych z </a:t>
            </a:r>
            <a:r>
              <a:rPr lang="pl-PL" altLang="pl-PL" dirty="0" smtClean="0">
                <a:solidFill>
                  <a:srgbClr val="00CC00"/>
                </a:solidFill>
              </a:rPr>
              <a:t>tematyką obywatelstwa europejskiego, inicjatyw lokalnych, zaangażowania społecznego i demokratycznego oraz pamięci europejskiej.</a:t>
            </a:r>
          </a:p>
          <a:p>
            <a:pPr algn="ctr"/>
            <a:endParaRPr lang="pl-PL" altLang="pl-PL" dirty="0" smtClean="0">
              <a:solidFill>
                <a:srgbClr val="00CC00"/>
              </a:solidFill>
            </a:endParaRPr>
          </a:p>
          <a:p>
            <a:pPr algn="ctr"/>
            <a:r>
              <a:rPr lang="pl-PL" altLang="pl-PL" dirty="0" smtClean="0"/>
              <a:t>Program zarządzany jest w Brukseli przez </a:t>
            </a:r>
            <a:r>
              <a:rPr lang="pl-PL" altLang="pl-PL" b="1" dirty="0" smtClean="0"/>
              <a:t>Agencję Wykonawczą ds. Edukacji, Kultury i Sektora Audiowizualnego EACEA.</a:t>
            </a:r>
            <a:endParaRPr lang="pl-PL" altLang="pl-PL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23528" y="1052736"/>
            <a:ext cx="7704856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b="1" dirty="0" smtClean="0"/>
              <a:t>Cele ogólne</a:t>
            </a:r>
            <a:endParaRPr lang="pl-PL" b="1" dirty="0" smtClean="0">
              <a:solidFill>
                <a:srgbClr val="0000CC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pl-PL" dirty="0" smtClean="0"/>
              <a:t>Przyczynianie się do lepszego </a:t>
            </a:r>
            <a:r>
              <a:rPr lang="pl-PL" b="1" dirty="0" smtClean="0">
                <a:solidFill>
                  <a:srgbClr val="0000CC"/>
                </a:solidFill>
              </a:rPr>
              <a:t>rozumienia zagadnień związanych z Unią</a:t>
            </a:r>
            <a:r>
              <a:rPr lang="pl-PL" b="1" dirty="0" smtClean="0"/>
              <a:t>,</a:t>
            </a:r>
            <a:r>
              <a:rPr lang="pl-PL" dirty="0" smtClean="0"/>
              <a:t> jej historią i różnorodnością przez obywateli Unii,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pl-PL" b="1" dirty="0" smtClean="0">
                <a:solidFill>
                  <a:srgbClr val="0000CC"/>
                </a:solidFill>
              </a:rPr>
              <a:t>Promowanie obywatelstwa europejskiego</a:t>
            </a:r>
            <a:r>
              <a:rPr lang="pl-PL" dirty="0" smtClean="0">
                <a:solidFill>
                  <a:srgbClr val="0000CC"/>
                </a:solidFill>
              </a:rPr>
              <a:t> </a:t>
            </a:r>
            <a:r>
              <a:rPr lang="pl-PL" dirty="0" smtClean="0"/>
              <a:t>oraz poprawa warunków społecznego i demokratycznego zaangażowania na poziomie Unii.</a:t>
            </a:r>
          </a:p>
          <a:p>
            <a:pPr>
              <a:defRPr/>
            </a:pPr>
            <a:endParaRPr lang="pl-PL" sz="1600" dirty="0" smtClean="0"/>
          </a:p>
          <a:p>
            <a:pPr>
              <a:defRPr/>
            </a:pPr>
            <a:r>
              <a:rPr lang="pl-PL" b="1" dirty="0" smtClean="0"/>
              <a:t>Cele szczegółowe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pl-PL" b="1" dirty="0" smtClean="0">
                <a:solidFill>
                  <a:srgbClr val="0000CC"/>
                </a:solidFill>
              </a:rPr>
              <a:t>Pogłębianie świadomości obywatelskiej</a:t>
            </a:r>
            <a:r>
              <a:rPr lang="pl-PL" dirty="0" smtClean="0">
                <a:solidFill>
                  <a:srgbClr val="0000CC"/>
                </a:solidFill>
              </a:rPr>
              <a:t> </a:t>
            </a:r>
            <a:r>
              <a:rPr lang="pl-PL" dirty="0" smtClean="0"/>
              <a:t>na temat pamięci europejskiej, wspólnych wartości i celów Unii poprzez stymulowanie debaty, refleksji i tworzenie sieci kontaktów.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pl-PL" dirty="0" smtClean="0"/>
              <a:t>Zachęcanie do demokratycznego i obywatelskiego </a:t>
            </a:r>
            <a:r>
              <a:rPr lang="pl-PL" b="1" dirty="0" smtClean="0">
                <a:solidFill>
                  <a:srgbClr val="0000CC"/>
                </a:solidFill>
              </a:rPr>
              <a:t>uczestnictwa Europejczyków w tworzeniu polityk</a:t>
            </a:r>
            <a:r>
              <a:rPr lang="pl-PL" dirty="0" smtClean="0"/>
              <a:t> poprzez włączanie ich do procesów decyzyjnych, promowanie możliwości społecznego i międzykulturowego zaangażowania oraz wolontariatu w skali całej Unii.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555776" y="620688"/>
            <a:ext cx="39604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altLang="pl-PL" b="1" dirty="0" smtClean="0">
                <a:solidFill>
                  <a:srgbClr val="0000CC"/>
                </a:solidFill>
              </a:rPr>
              <a:t>	Cele i zadania projektu</a:t>
            </a:r>
            <a:r>
              <a:rPr lang="pl-PL" altLang="pl-PL" b="1" dirty="0" smtClean="0">
                <a:solidFill>
                  <a:srgbClr val="008000"/>
                </a:solidFill>
              </a:rPr>
              <a:t> </a:t>
            </a: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1115616" y="1484784"/>
            <a:ext cx="7200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altLang="pl-PL" dirty="0" smtClean="0"/>
              <a:t>Przyczynianie się do zrozumienia przez obywateli Unii, jej historii i różnorodności.</a:t>
            </a:r>
            <a:r>
              <a:rPr lang="en-US" altLang="pl-PL" dirty="0" smtClean="0"/>
              <a:t> </a:t>
            </a:r>
            <a:endParaRPr lang="pl-PL" altLang="pl-PL" dirty="0" smtClean="0"/>
          </a:p>
          <a:p>
            <a:pPr algn="ctr"/>
            <a:endParaRPr lang="pl-PL" altLang="pl-PL" dirty="0" smtClean="0"/>
          </a:p>
          <a:p>
            <a:pPr algn="ctr"/>
            <a:r>
              <a:rPr lang="pl-PL" altLang="pl-PL" dirty="0" smtClean="0"/>
              <a:t>Podnoszenie świadomości na temat pamięci, wspólnej historii i wartości oraz celu Unii, jakim jest promowanie pokoju, jego wartości i dobrobytu narodów poprzez stymulowanie debaty, refleksji i rozwoju sieci.</a:t>
            </a:r>
          </a:p>
          <a:p>
            <a:pPr algn="ctr"/>
            <a:endParaRPr lang="pl-PL" altLang="pl-PL" dirty="0" smtClean="0"/>
          </a:p>
          <a:p>
            <a:pPr algn="ctr"/>
            <a:r>
              <a:rPr lang="pl-PL" altLang="pl-PL" dirty="0" smtClean="0"/>
              <a:t>Upamiętnienie głównych historycznych punktów zwrotnych w najnowszej historii Europy.</a:t>
            </a:r>
          </a:p>
          <a:p>
            <a:pPr algn="ctr"/>
            <a:r>
              <a:rPr lang="pl-PL" altLang="pl-PL" dirty="0" smtClean="0"/>
              <a:t>15 lat rozszerzenia UE na Europę Środkową i Wschodnią.</a:t>
            </a:r>
          </a:p>
          <a:p>
            <a:pPr algn="ctr"/>
            <a:endParaRPr lang="pl-PL" altLang="pl-PL" dirty="0" smtClean="0"/>
          </a:p>
          <a:p>
            <a:pPr algn="ctr"/>
            <a:r>
              <a:rPr lang="pl-PL" altLang="pl-PL" dirty="0" smtClean="0"/>
              <a:t>Społeczeństwo obywatelskie i uczestnictwo obywatelskie w reżimach totalitarnych.</a:t>
            </a:r>
          </a:p>
          <a:p>
            <a:endParaRPr lang="pl-PL" altLang="pl-PL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755576" y="692695"/>
            <a:ext cx="741682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  <a:defRPr/>
            </a:pPr>
            <a:r>
              <a:rPr lang="pl-PL" altLang="pl-PL" sz="2400" b="1" dirty="0" smtClean="0">
                <a:solidFill>
                  <a:srgbClr val="0000CC"/>
                </a:solidFill>
              </a:rPr>
              <a:t>Projekt przyczynia się do:</a:t>
            </a:r>
          </a:p>
          <a:p>
            <a:pPr marL="285750" indent="-28575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pl-PL" altLang="pl-PL" b="1" dirty="0" smtClean="0">
                <a:solidFill>
                  <a:srgbClr val="0000CC"/>
                </a:solidFill>
              </a:rPr>
              <a:t>lepszego zrozumienia demokratycznych procesów społecznych </a:t>
            </a:r>
            <a:r>
              <a:rPr lang="pl-PL" altLang="pl-PL" dirty="0" smtClean="0">
                <a:solidFill>
                  <a:srgbClr val="0000CC"/>
                </a:solidFill>
              </a:rPr>
              <a:t>zachodzących w Unii Europejskiej, zarówno w wymiarze historycznym,             jak i współczesnym; </a:t>
            </a:r>
          </a:p>
          <a:p>
            <a:pPr marL="285750" indent="-28575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pl-PL" altLang="pl-PL" b="1" dirty="0" smtClean="0">
                <a:solidFill>
                  <a:srgbClr val="0000CC"/>
                </a:solidFill>
              </a:rPr>
              <a:t>stworzenia ponadnarodowej debaty i refleksji na temat działań edukacyjnych i społecznych </a:t>
            </a:r>
            <a:r>
              <a:rPr lang="pl-PL" altLang="pl-PL" dirty="0" smtClean="0">
                <a:solidFill>
                  <a:srgbClr val="0000CC"/>
                </a:solidFill>
              </a:rPr>
              <a:t>związanych z kształtowaniem obywatelstwa europejskiego w społeczeństwach posttotalitarnych; </a:t>
            </a:r>
          </a:p>
          <a:p>
            <a:pPr marL="285750" indent="-28575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pl-PL" altLang="pl-PL" b="1" dirty="0" smtClean="0">
                <a:solidFill>
                  <a:srgbClr val="0000CC"/>
                </a:solidFill>
              </a:rPr>
              <a:t>budowania pamięci </a:t>
            </a:r>
            <a:r>
              <a:rPr lang="pl-PL" altLang="pl-PL" dirty="0" smtClean="0">
                <a:solidFill>
                  <a:srgbClr val="0000CC"/>
                </a:solidFill>
              </a:rPr>
              <a:t>historycznej;</a:t>
            </a:r>
          </a:p>
          <a:p>
            <a:pPr marL="285750" indent="-28575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pl-PL" altLang="pl-PL" b="1" dirty="0" smtClean="0">
                <a:solidFill>
                  <a:srgbClr val="0000CC"/>
                </a:solidFill>
              </a:rPr>
              <a:t>promowania dziedzictwa kulturowego i wspólnych wartości </a:t>
            </a:r>
            <a:r>
              <a:rPr lang="pl-PL" altLang="pl-PL" dirty="0" smtClean="0">
                <a:solidFill>
                  <a:srgbClr val="0000CC"/>
                </a:solidFill>
              </a:rPr>
              <a:t>europejskich; </a:t>
            </a:r>
            <a:r>
              <a:rPr lang="pl-PL" altLang="pl-PL" b="1" dirty="0" smtClean="0">
                <a:solidFill>
                  <a:srgbClr val="0000CC"/>
                </a:solidFill>
              </a:rPr>
              <a:t>demonstrowania różnych podejść</a:t>
            </a:r>
            <a:r>
              <a:rPr lang="pl-PL" altLang="pl-PL" dirty="0" smtClean="0">
                <a:solidFill>
                  <a:srgbClr val="0000CC"/>
                </a:solidFill>
              </a:rPr>
              <a:t> do wspólnych wydarzeń historycznych (i ich skutków).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043608" y="1124744"/>
            <a:ext cx="7488832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2000" b="1" dirty="0" smtClean="0">
                <a:solidFill>
                  <a:srgbClr val="0000CC"/>
                </a:solidFill>
              </a:rPr>
              <a:t>Hasła kluczowe projektu:</a:t>
            </a:r>
          </a:p>
          <a:p>
            <a:pPr>
              <a:defRPr/>
            </a:pPr>
            <a:endParaRPr lang="pl-PL" dirty="0" smtClean="0">
              <a:solidFill>
                <a:srgbClr val="0000CC"/>
              </a:solidFill>
            </a:endParaRPr>
          </a:p>
          <a:p>
            <a:pPr>
              <a:defRPr/>
            </a:pPr>
            <a:r>
              <a:rPr lang="pl-PL" dirty="0" smtClean="0">
                <a:solidFill>
                  <a:srgbClr val="0000CC"/>
                </a:solidFill>
              </a:rPr>
              <a:t>Obywatelstwo europejskie.</a:t>
            </a:r>
          </a:p>
          <a:p>
            <a:pPr>
              <a:defRPr/>
            </a:pPr>
            <a:endParaRPr lang="pl-PL" dirty="0" smtClean="0">
              <a:solidFill>
                <a:srgbClr val="0000CC"/>
              </a:solidFill>
            </a:endParaRPr>
          </a:p>
          <a:p>
            <a:pPr>
              <a:defRPr/>
            </a:pPr>
            <a:r>
              <a:rPr lang="pl-PL" dirty="0" smtClean="0">
                <a:solidFill>
                  <a:srgbClr val="0000CC"/>
                </a:solidFill>
              </a:rPr>
              <a:t>Społeczeństwo post-totalitarne.</a:t>
            </a:r>
          </a:p>
          <a:p>
            <a:pPr>
              <a:defRPr/>
            </a:pPr>
            <a:endParaRPr lang="pl-PL" dirty="0" smtClean="0">
              <a:solidFill>
                <a:srgbClr val="0000CC"/>
              </a:solidFill>
            </a:endParaRPr>
          </a:p>
          <a:p>
            <a:pPr>
              <a:defRPr/>
            </a:pPr>
            <a:r>
              <a:rPr lang="pl-PL" dirty="0" smtClean="0">
                <a:solidFill>
                  <a:srgbClr val="0000CC"/>
                </a:solidFill>
              </a:rPr>
              <a:t>Pamięć historyczna.</a:t>
            </a:r>
          </a:p>
          <a:p>
            <a:pPr>
              <a:defRPr/>
            </a:pPr>
            <a:endParaRPr lang="pl-PL" dirty="0" smtClean="0">
              <a:solidFill>
                <a:srgbClr val="0000CC"/>
              </a:solidFill>
            </a:endParaRPr>
          </a:p>
          <a:p>
            <a:pPr>
              <a:defRPr/>
            </a:pPr>
            <a:r>
              <a:rPr lang="pl-PL" dirty="0" smtClean="0">
                <a:solidFill>
                  <a:srgbClr val="0000CC"/>
                </a:solidFill>
              </a:rPr>
              <a:t>Wartości europejskie.</a:t>
            </a:r>
          </a:p>
          <a:p>
            <a:pPr>
              <a:defRPr/>
            </a:pPr>
            <a:endParaRPr lang="pl-PL" dirty="0" smtClean="0">
              <a:solidFill>
                <a:srgbClr val="0000CC"/>
              </a:solidFill>
            </a:endParaRPr>
          </a:p>
          <a:p>
            <a:pPr>
              <a:defRPr/>
            </a:pPr>
            <a:r>
              <a:rPr lang="pl-PL" dirty="0" smtClean="0">
                <a:solidFill>
                  <a:srgbClr val="0000CC"/>
                </a:solidFill>
              </a:rPr>
              <a:t>Przemiany edukacyjne, społeczne i kulturowe.</a:t>
            </a:r>
          </a:p>
          <a:p>
            <a:pPr algn="ctr">
              <a:defRPr/>
            </a:pP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827584" y="735955"/>
            <a:ext cx="6984776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altLang="pl-PL" sz="2400" b="1" dirty="0" smtClean="0">
                <a:solidFill>
                  <a:srgbClr val="0000CC"/>
                </a:solidFill>
              </a:rPr>
              <a:t>Edukacyjny aspekt projektu </a:t>
            </a:r>
            <a:r>
              <a:rPr lang="pl-PL" altLang="pl-PL" dirty="0" smtClean="0">
                <a:solidFill>
                  <a:srgbClr val="0000CC"/>
                </a:solidFill>
              </a:rPr>
              <a:t>jest niezwykle ważny w obliczu pojawiających się w Europie sił nacjonalistycznych, antydemokratycznych i antyeuropejskich. </a:t>
            </a:r>
          </a:p>
          <a:p>
            <a:endParaRPr lang="pl-PL" altLang="pl-PL" dirty="0" smtClean="0">
              <a:solidFill>
                <a:srgbClr val="0000CC"/>
              </a:solidFill>
            </a:endParaRPr>
          </a:p>
          <a:p>
            <a:r>
              <a:rPr lang="pl-PL" altLang="pl-PL" dirty="0" smtClean="0">
                <a:solidFill>
                  <a:srgbClr val="0000CC"/>
                </a:solidFill>
              </a:rPr>
              <a:t>Analiza celów, treści programów i podręczników szkolnych oraz pracy nauczycieli, w kontekście budowania społeczeństwa obywatelskiego, pokażą jakie elementy pamięci historycznej są eksponowane, a których brakuje; jakie wartości są promowane i czy pomagają budować wspólną odpowiedzialność za przyszłość Europy. </a:t>
            </a:r>
          </a:p>
          <a:p>
            <a:endParaRPr lang="pl-PL" altLang="pl-PL" dirty="0" smtClean="0">
              <a:solidFill>
                <a:srgbClr val="0000CC"/>
              </a:solidFill>
            </a:endParaRPr>
          </a:p>
          <a:p>
            <a:r>
              <a:rPr lang="pl-PL" altLang="pl-PL" dirty="0" smtClean="0">
                <a:solidFill>
                  <a:srgbClr val="0000CC"/>
                </a:solidFill>
              </a:rPr>
              <a:t>Zintegrowane działania edukacyjne i edukacja obywatelska są niezbędne dla zachowania porządku społecznego i dobrobytu społeczeństw europejskich.</a:t>
            </a:r>
          </a:p>
          <a:p>
            <a:endParaRPr lang="pl-PL" altLang="pl-PL" sz="1400" dirty="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538704" y="260648"/>
            <a:ext cx="20665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altLang="pl-PL" b="1" dirty="0" smtClean="0">
                <a:solidFill>
                  <a:srgbClr val="0000CC"/>
                </a:solidFill>
              </a:rPr>
              <a:t>Edukacja i szkolenia</a:t>
            </a: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827584" y="908720"/>
            <a:ext cx="741682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dirty="0" smtClean="0">
                <a:solidFill>
                  <a:srgbClr val="0000CC"/>
                </a:solidFill>
              </a:rPr>
              <a:t>W oparciu o wyniki badań i analiz, będą prowadzone szkolenia na temat </a:t>
            </a:r>
            <a:r>
              <a:rPr lang="pl-PL" dirty="0" err="1" smtClean="0">
                <a:solidFill>
                  <a:srgbClr val="0000CC"/>
                </a:solidFill>
              </a:rPr>
              <a:t>totalitaryzmów</a:t>
            </a:r>
            <a:r>
              <a:rPr lang="pl-PL" dirty="0" smtClean="0">
                <a:solidFill>
                  <a:srgbClr val="0000CC"/>
                </a:solidFill>
              </a:rPr>
              <a:t>, przeciwdziałania nacjonalizmom, budowania społeczeństwa obywatelskiego i działań pro-europejskich. </a:t>
            </a:r>
          </a:p>
          <a:p>
            <a:pPr>
              <a:defRPr/>
            </a:pPr>
            <a:endParaRPr lang="pl-PL" dirty="0" smtClean="0">
              <a:solidFill>
                <a:srgbClr val="0000CC"/>
              </a:solidFill>
            </a:endParaRPr>
          </a:p>
          <a:p>
            <a:pPr>
              <a:defRPr/>
            </a:pPr>
            <a:r>
              <a:rPr lang="pl-PL" dirty="0" smtClean="0"/>
              <a:t>Szkolenia będą się odbywać metodą kaskadową: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pl-PL" dirty="0" smtClean="0">
                <a:solidFill>
                  <a:srgbClr val="0000CC"/>
                </a:solidFill>
              </a:rPr>
              <a:t>Wewnętrzne szkolenia  </a:t>
            </a:r>
            <a:r>
              <a:rPr lang="pl-PL" dirty="0" smtClean="0">
                <a:solidFill>
                  <a:srgbClr val="FF0000"/>
                </a:solidFill>
              </a:rPr>
              <a:t>dla kadry i </a:t>
            </a:r>
            <a:r>
              <a:rPr lang="pl-PL" dirty="0" smtClean="0">
                <a:solidFill>
                  <a:srgbClr val="FF3300"/>
                </a:solidFill>
              </a:rPr>
              <a:t>szkolenie ankieterów </a:t>
            </a:r>
            <a:r>
              <a:rPr lang="pl-PL" dirty="0" smtClean="0">
                <a:solidFill>
                  <a:srgbClr val="0000CC"/>
                </a:solidFill>
              </a:rPr>
              <a:t>(kaskada 1). 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pl-PL" dirty="0" smtClean="0">
                <a:solidFill>
                  <a:srgbClr val="0000CC"/>
                </a:solidFill>
              </a:rPr>
              <a:t>Szkolenia wewnątrz instytucji – szkolenie </a:t>
            </a:r>
            <a:r>
              <a:rPr lang="pl-PL" dirty="0" smtClean="0">
                <a:solidFill>
                  <a:srgbClr val="FF3300"/>
                </a:solidFill>
              </a:rPr>
              <a:t>nauczyciel</a:t>
            </a:r>
            <a:r>
              <a:rPr lang="pl-PL" dirty="0" smtClean="0">
                <a:solidFill>
                  <a:srgbClr val="FF0000"/>
                </a:solidFill>
              </a:rPr>
              <a:t>i/multiplikatorów</a:t>
            </a:r>
            <a:r>
              <a:rPr lang="pl-PL" dirty="0" smtClean="0">
                <a:solidFill>
                  <a:srgbClr val="0000CC"/>
                </a:solidFill>
              </a:rPr>
              <a:t>: seminaria, debaty, warsztaty, mikro-projekty, gra miejska, materiały </a:t>
            </a:r>
            <a:r>
              <a:rPr lang="pl-PL" dirty="0" err="1" smtClean="0">
                <a:solidFill>
                  <a:srgbClr val="0000CC"/>
                </a:solidFill>
              </a:rPr>
              <a:t>on-line</a:t>
            </a:r>
            <a:r>
              <a:rPr lang="pl-PL" dirty="0" smtClean="0">
                <a:solidFill>
                  <a:srgbClr val="0000CC"/>
                </a:solidFill>
              </a:rPr>
              <a:t>, rezultaty: materiały dydaktyczne/ szkoleniowe, foto-relacje/seminaria naukowe dla studentów (kaskada 2). 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pl-PL" dirty="0" smtClean="0">
                <a:solidFill>
                  <a:srgbClr val="0000CC"/>
                </a:solidFill>
              </a:rPr>
              <a:t>Szkolenia zewnętrzne - </a:t>
            </a:r>
            <a:r>
              <a:rPr lang="pl-PL" dirty="0" smtClean="0">
                <a:solidFill>
                  <a:srgbClr val="FF3300"/>
                </a:solidFill>
              </a:rPr>
              <a:t>w lokalnym środowisku wśród dorosłych (rady pedagogiczne, seminaria doktoranckie, wykłady otwarte, debaty) i uczniów </a:t>
            </a:r>
            <a:r>
              <a:rPr lang="pl-PL" dirty="0" smtClean="0">
                <a:solidFill>
                  <a:srgbClr val="0000CC"/>
                </a:solidFill>
              </a:rPr>
              <a:t>(kaskada 3) (P1-P5).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154689" y="620688"/>
            <a:ext cx="28346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altLang="pl-PL" b="1" dirty="0" smtClean="0">
                <a:solidFill>
                  <a:srgbClr val="0000CC"/>
                </a:solidFill>
              </a:rPr>
              <a:t>Zakres tematyczny </a:t>
            </a:r>
            <a:r>
              <a:rPr lang="pl-PL" altLang="pl-PL" b="1" dirty="0" err="1" smtClean="0">
                <a:solidFill>
                  <a:srgbClr val="0000CC"/>
                </a:solidFill>
              </a:rPr>
              <a:t>eventów</a:t>
            </a: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1331640" y="1412776"/>
            <a:ext cx="64087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altLang="pl-PL" dirty="0" smtClean="0">
                <a:solidFill>
                  <a:srgbClr val="0000CC"/>
                </a:solidFill>
              </a:rPr>
              <a:t>Tematy szkoleń i wydarzeń: </a:t>
            </a:r>
          </a:p>
          <a:p>
            <a:pPr>
              <a:defRPr/>
            </a:pPr>
            <a:endParaRPr lang="pl-PL" altLang="pl-PL" dirty="0" smtClean="0">
              <a:solidFill>
                <a:srgbClr val="0000CC"/>
              </a:solidFill>
            </a:endParaRPr>
          </a:p>
          <a:p>
            <a:pPr>
              <a:defRPr/>
            </a:pPr>
            <a:r>
              <a:rPr lang="pl-PL" altLang="pl-PL" dirty="0" smtClean="0">
                <a:solidFill>
                  <a:srgbClr val="FF3300"/>
                </a:solidFill>
              </a:rPr>
              <a:t>(P1,P2,P3)</a:t>
            </a:r>
            <a:r>
              <a:rPr lang="pl-PL" altLang="pl-PL" dirty="0" smtClean="0">
                <a:solidFill>
                  <a:srgbClr val="0000CC"/>
                </a:solidFill>
              </a:rPr>
              <a:t>Transformacje w społeczeństwach post-totalitarnych– aktywizacja dla budowania społeczeństwa obywatelskiego. Doświadczenia 15 lat integracji; </a:t>
            </a:r>
          </a:p>
          <a:p>
            <a:pPr>
              <a:defRPr/>
            </a:pPr>
            <a:endParaRPr lang="pl-PL" altLang="pl-PL" dirty="0" smtClean="0">
              <a:solidFill>
                <a:srgbClr val="0000CC"/>
              </a:solidFill>
            </a:endParaRPr>
          </a:p>
          <a:p>
            <a:pPr>
              <a:defRPr/>
            </a:pPr>
            <a:r>
              <a:rPr lang="pl-PL" altLang="pl-PL" dirty="0" smtClean="0">
                <a:solidFill>
                  <a:srgbClr val="FF3300"/>
                </a:solidFill>
              </a:rPr>
              <a:t>(P4, P5) </a:t>
            </a:r>
            <a:r>
              <a:rPr lang="pl-PL" altLang="pl-PL" dirty="0" smtClean="0">
                <a:solidFill>
                  <a:srgbClr val="0000CC"/>
                </a:solidFill>
              </a:rPr>
              <a:t>Zyski i straty 15 lat integracji europejskiej. Ślady integracji w lokalnym środowisku – zmiany społeczne, polityczne i ekonomiczne. Edukacja dla obywatelstwa europejskiego; </a:t>
            </a:r>
          </a:p>
          <a:p>
            <a:pPr>
              <a:defRPr/>
            </a:pPr>
            <a:endParaRPr lang="pl-PL" altLang="pl-PL" dirty="0" smtClean="0">
              <a:solidFill>
                <a:srgbClr val="0000CC"/>
              </a:solidFill>
            </a:endParaRPr>
          </a:p>
          <a:p>
            <a:pPr>
              <a:defRPr/>
            </a:pPr>
            <a:r>
              <a:rPr lang="pl-PL" altLang="pl-PL" dirty="0" smtClean="0">
                <a:solidFill>
                  <a:srgbClr val="FF3300"/>
                </a:solidFill>
              </a:rPr>
              <a:t>(P2) </a:t>
            </a:r>
            <a:r>
              <a:rPr lang="pl-PL" altLang="pl-PL" dirty="0" smtClean="0">
                <a:solidFill>
                  <a:srgbClr val="0000CC"/>
                </a:solidFill>
              </a:rPr>
              <a:t>Miasto-ślady pamięci historii europejskiej; </a:t>
            </a:r>
          </a:p>
          <a:p>
            <a:pPr>
              <a:defRPr/>
            </a:pPr>
            <a:endParaRPr lang="pl-PL" altLang="pl-PL" dirty="0" smtClean="0">
              <a:solidFill>
                <a:srgbClr val="0000CC"/>
              </a:solidFill>
            </a:endParaRPr>
          </a:p>
          <a:p>
            <a:pPr>
              <a:defRPr/>
            </a:pPr>
            <a:r>
              <a:rPr lang="pl-PL" altLang="pl-PL" dirty="0" smtClean="0">
                <a:solidFill>
                  <a:srgbClr val="FF3300"/>
                </a:solidFill>
              </a:rPr>
              <a:t>(P3)  </a:t>
            </a:r>
            <a:r>
              <a:rPr lang="pl-PL" altLang="pl-PL" dirty="0" smtClean="0">
                <a:solidFill>
                  <a:srgbClr val="0000CC"/>
                </a:solidFill>
              </a:rPr>
              <a:t>Dziedzictwo kulturowe w regionie. O czym chcemy pamiętać a co chcemy zapomnieć?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614</Words>
  <Application>Microsoft Office PowerPoint</Application>
  <PresentationFormat>Pokaz na ekranie (4:3)</PresentationFormat>
  <Paragraphs>101</Paragraphs>
  <Slides>14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Renata</dc:creator>
  <cp:lastModifiedBy>Jola Pańczyk</cp:lastModifiedBy>
  <cp:revision>8</cp:revision>
  <dcterms:created xsi:type="dcterms:W3CDTF">2020-10-09T17:54:28Z</dcterms:created>
  <dcterms:modified xsi:type="dcterms:W3CDTF">2020-10-21T11:20:10Z</dcterms:modified>
</cp:coreProperties>
</file>